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85" r:id="rId2"/>
    <p:sldMasterId id="2147483697" r:id="rId3"/>
    <p:sldMasterId id="2147483709" r:id="rId4"/>
    <p:sldMasterId id="2147483796" r:id="rId5"/>
  </p:sldMasterIdLst>
  <p:notesMasterIdLst>
    <p:notesMasterId r:id="rId28"/>
  </p:notesMasterIdLst>
  <p:handoutMasterIdLst>
    <p:handoutMasterId r:id="rId29"/>
  </p:handoutMasterIdLst>
  <p:sldIdLst>
    <p:sldId id="432" r:id="rId6"/>
    <p:sldId id="354" r:id="rId7"/>
    <p:sldId id="433" r:id="rId8"/>
    <p:sldId id="434" r:id="rId9"/>
    <p:sldId id="342" r:id="rId10"/>
    <p:sldId id="359" r:id="rId11"/>
    <p:sldId id="410" r:id="rId12"/>
    <p:sldId id="419" r:id="rId13"/>
    <p:sldId id="400" r:id="rId14"/>
    <p:sldId id="422" r:id="rId15"/>
    <p:sldId id="430" r:id="rId16"/>
    <p:sldId id="339" r:id="rId17"/>
    <p:sldId id="377" r:id="rId18"/>
    <p:sldId id="427" r:id="rId19"/>
    <p:sldId id="417" r:id="rId20"/>
    <p:sldId id="424" r:id="rId21"/>
    <p:sldId id="435" r:id="rId22"/>
    <p:sldId id="431" r:id="rId23"/>
    <p:sldId id="425" r:id="rId24"/>
    <p:sldId id="426" r:id="rId25"/>
    <p:sldId id="423" r:id="rId26"/>
    <p:sldId id="406" r:id="rId27"/>
  </p:sldIdLst>
  <p:sldSz cx="9144000" cy="5143500" type="screen16x9"/>
  <p:notesSz cx="6742113" cy="98758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02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791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69979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167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943" algn="l" defTabSz="91437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132" algn="l" defTabSz="91437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320" algn="l" defTabSz="91437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509" algn="l" defTabSz="91437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mashYaU" initials="YaY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A1A"/>
    <a:srgbClr val="394A58"/>
    <a:srgbClr val="00507C"/>
    <a:srgbClr val="455D70"/>
    <a:srgbClr val="206689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00" autoAdjust="0"/>
    <p:restoredTop sz="94286" autoAdjust="0"/>
  </p:normalViewPr>
  <p:slideViewPr>
    <p:cSldViewPr>
      <p:cViewPr>
        <p:scale>
          <a:sx n="100" d="100"/>
          <a:sy n="100" d="100"/>
        </p:scale>
        <p:origin x="-744" y="-738"/>
      </p:cViewPr>
      <p:guideLst>
        <p:guide orient="horz" pos="1620"/>
        <p:guide orient="horz" pos="259"/>
        <p:guide orient="horz" pos="3026"/>
        <p:guide pos="5511"/>
        <p:guide pos="249"/>
        <p:guide pos="2744"/>
        <p:guide pos="30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887" cy="49387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621" y="0"/>
            <a:ext cx="2920887" cy="49387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EB17D9-FAB8-4576-A656-C01D29CC51A4}" type="datetimeFigureOut">
              <a:rPr lang="ru-RU"/>
              <a:pPr>
                <a:defRPr/>
              </a:pPr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80379"/>
            <a:ext cx="2920887" cy="49387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621" y="9380379"/>
            <a:ext cx="2920887" cy="49387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A4296A-FC84-4402-ABED-58ACAD568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887" cy="49387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621" y="0"/>
            <a:ext cx="2920887" cy="49387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4EE7C5-9CEE-40A3-A4B8-0F85AD65CB42}" type="datetimeFigureOut">
              <a:rPr lang="ru-RU"/>
              <a:pPr>
                <a:defRPr/>
              </a:pPr>
              <a:t>18.03.2024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653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051" y="4690984"/>
            <a:ext cx="5394011" cy="4444842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79"/>
            <a:ext cx="2920887" cy="49387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621" y="9380379"/>
            <a:ext cx="2920887" cy="49387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D11788-4B16-4848-BEDA-A8770E5E4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835FD-9F45-4D7C-947F-628F4A5B8EF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34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3A816-419C-4E9B-B15A-FE6392B89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0A5F-A8D8-45A1-AA67-52E517A62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6376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D3C31-5669-47E3-8E7D-DA9A4633A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91126" tIns="45562" rIns="91126" bIns="455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201613" y="4929189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fld id="{49990DBE-91AA-4DC5-8F7D-C535BE82F262}" type="slidenum">
              <a:rPr kumimoji="0" lang="en-US" altLang="ru-RU" sz="1000" smtClean="0">
                <a:latin typeface="Verdana" pitchFamily="34" charset="0"/>
                <a:ea typeface="MS PGothic" pitchFamily="34" charset="-128"/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ru-RU" sz="1000" dirty="0" smtClean="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487363" y="4941888"/>
            <a:ext cx="58848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ru-RU" sz="1000" dirty="0" smtClean="0">
                <a:latin typeface="Verdana" pitchFamily="34" charset="0"/>
                <a:ea typeface="MS PGothic" pitchFamily="34" charset="-128"/>
              </a:rPr>
              <a:t>|</a:t>
            </a:r>
          </a:p>
        </p:txBody>
      </p:sp>
      <p:grpSp>
        <p:nvGrpSpPr>
          <p:cNvPr id="8" name="Группа 10"/>
          <p:cNvGrpSpPr>
            <a:grpSpLocks noChangeAspect="1"/>
          </p:cNvGrpSpPr>
          <p:nvPr userDrawn="1"/>
        </p:nvGrpSpPr>
        <p:grpSpPr bwMode="auto">
          <a:xfrm>
            <a:off x="8496300" y="4948239"/>
            <a:ext cx="306388" cy="136525"/>
            <a:chOff x="5385680" y="6487509"/>
            <a:chExt cx="1039813" cy="461962"/>
          </a:xfrm>
        </p:grpSpPr>
        <p:sp>
          <p:nvSpPr>
            <p:cNvPr id="9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066" y="0"/>
            <a:ext cx="8640960" cy="7688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6109" y="1033759"/>
            <a:ext cx="8626373" cy="384224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34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307C9-91A4-44EA-B5ED-BFB04E7D3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78C78-617D-49BF-BD8D-204A57E61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7965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457A-39B8-4FF5-9058-8F711FE16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7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7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C7D6-8BA1-4FD1-BD26-0F4675BBC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28" indent="0">
              <a:buNone/>
              <a:defRPr sz="1800" b="1"/>
            </a:lvl3pPr>
            <a:lvl4pPr marL="1370886" indent="0">
              <a:buNone/>
              <a:defRPr sz="1600" b="1"/>
            </a:lvl4pPr>
            <a:lvl5pPr marL="1827854" indent="0">
              <a:buNone/>
              <a:defRPr sz="1600" b="1"/>
            </a:lvl5pPr>
            <a:lvl6pPr marL="2284803" indent="0">
              <a:buNone/>
              <a:defRPr sz="1600" b="1"/>
            </a:lvl6pPr>
            <a:lvl7pPr marL="2741753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7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28" indent="0">
              <a:buNone/>
              <a:defRPr sz="1800" b="1"/>
            </a:lvl3pPr>
            <a:lvl4pPr marL="1370886" indent="0">
              <a:buNone/>
              <a:defRPr sz="1600" b="1"/>
            </a:lvl4pPr>
            <a:lvl5pPr marL="1827854" indent="0">
              <a:buNone/>
              <a:defRPr sz="1600" b="1"/>
            </a:lvl5pPr>
            <a:lvl6pPr marL="2284803" indent="0">
              <a:buNone/>
              <a:defRPr sz="1600" b="1"/>
            </a:lvl6pPr>
            <a:lvl7pPr marL="2741753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7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B0D89-C83A-4671-A2BE-DEFF2FCD2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5080-BF9F-46CA-9731-E2EECDD2C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E14C-B115-4D0E-B668-1348C0E37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5273-51B6-493E-9EE0-5CE045CF5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28" indent="0">
              <a:buNone/>
              <a:defRPr sz="1000"/>
            </a:lvl3pPr>
            <a:lvl4pPr marL="1370886" indent="0">
              <a:buNone/>
              <a:defRPr sz="900"/>
            </a:lvl4pPr>
            <a:lvl5pPr marL="1827854" indent="0">
              <a:buNone/>
              <a:defRPr sz="900"/>
            </a:lvl5pPr>
            <a:lvl6pPr marL="2284803" indent="0">
              <a:buNone/>
              <a:defRPr sz="900"/>
            </a:lvl6pPr>
            <a:lvl7pPr marL="2741753" indent="0">
              <a:buNone/>
              <a:defRPr sz="900"/>
            </a:lvl7pPr>
            <a:lvl8pPr marL="3198720" indent="0">
              <a:buNone/>
              <a:defRPr sz="900"/>
            </a:lvl8pPr>
            <a:lvl9pPr marL="36556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5E5EA-20B7-4B76-A24D-F25891BC2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28" indent="0">
              <a:buNone/>
              <a:defRPr sz="2400"/>
            </a:lvl3pPr>
            <a:lvl4pPr marL="1370886" indent="0">
              <a:buNone/>
              <a:defRPr sz="2000"/>
            </a:lvl4pPr>
            <a:lvl5pPr marL="1827854" indent="0">
              <a:buNone/>
              <a:defRPr sz="2000"/>
            </a:lvl5pPr>
            <a:lvl6pPr marL="2284803" indent="0">
              <a:buNone/>
              <a:defRPr sz="2000"/>
            </a:lvl6pPr>
            <a:lvl7pPr marL="2741753" indent="0">
              <a:buNone/>
              <a:defRPr sz="2000"/>
            </a:lvl7pPr>
            <a:lvl8pPr marL="3198720" indent="0">
              <a:buNone/>
              <a:defRPr sz="2000"/>
            </a:lvl8pPr>
            <a:lvl9pPr marL="365567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28" indent="0">
              <a:buNone/>
              <a:defRPr sz="1000"/>
            </a:lvl3pPr>
            <a:lvl4pPr marL="1370886" indent="0">
              <a:buNone/>
              <a:defRPr sz="900"/>
            </a:lvl4pPr>
            <a:lvl5pPr marL="1827854" indent="0">
              <a:buNone/>
              <a:defRPr sz="900"/>
            </a:lvl5pPr>
            <a:lvl6pPr marL="2284803" indent="0">
              <a:buNone/>
              <a:defRPr sz="900"/>
            </a:lvl6pPr>
            <a:lvl7pPr marL="2741753" indent="0">
              <a:buNone/>
              <a:defRPr sz="900"/>
            </a:lvl7pPr>
            <a:lvl8pPr marL="3198720" indent="0">
              <a:buNone/>
              <a:defRPr sz="900"/>
            </a:lvl8pPr>
            <a:lvl9pPr marL="36556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B0F9D-0295-4334-AD9E-76A87B3B6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43D43-0FB3-4C3B-9745-1329C94F7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6376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81373-4E90-4DCD-8476-395D9A869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34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CA9A-632B-4555-A0B8-BF05CFBFB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DDE13-3BCC-48F2-9D60-12FAA0DF3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7965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58671-89F4-4492-A1C9-A7F3DCE4A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7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7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6394-0601-4F75-9F8A-15EFB4B13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28" indent="0">
              <a:buNone/>
              <a:defRPr sz="1800" b="1"/>
            </a:lvl3pPr>
            <a:lvl4pPr marL="1370886" indent="0">
              <a:buNone/>
              <a:defRPr sz="1600" b="1"/>
            </a:lvl4pPr>
            <a:lvl5pPr marL="1827854" indent="0">
              <a:buNone/>
              <a:defRPr sz="1600" b="1"/>
            </a:lvl5pPr>
            <a:lvl6pPr marL="2284803" indent="0">
              <a:buNone/>
              <a:defRPr sz="1600" b="1"/>
            </a:lvl6pPr>
            <a:lvl7pPr marL="2741753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7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28" indent="0">
              <a:buNone/>
              <a:defRPr sz="1800" b="1"/>
            </a:lvl3pPr>
            <a:lvl4pPr marL="1370886" indent="0">
              <a:buNone/>
              <a:defRPr sz="1600" b="1"/>
            </a:lvl4pPr>
            <a:lvl5pPr marL="1827854" indent="0">
              <a:buNone/>
              <a:defRPr sz="1600" b="1"/>
            </a:lvl5pPr>
            <a:lvl6pPr marL="2284803" indent="0">
              <a:buNone/>
              <a:defRPr sz="1600" b="1"/>
            </a:lvl6pPr>
            <a:lvl7pPr marL="2741753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7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C22D-A8A4-4E47-B17B-468E1DE39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7965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E7A0-E8B0-4AD1-B9F8-F45FA0D1E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A7B9-A5F6-41A5-BAD6-67556C10D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5EE1-B339-4D05-AE82-0AF0049E0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28" indent="0">
              <a:buNone/>
              <a:defRPr sz="1000"/>
            </a:lvl3pPr>
            <a:lvl4pPr marL="1370886" indent="0">
              <a:buNone/>
              <a:defRPr sz="900"/>
            </a:lvl4pPr>
            <a:lvl5pPr marL="1827854" indent="0">
              <a:buNone/>
              <a:defRPr sz="900"/>
            </a:lvl5pPr>
            <a:lvl6pPr marL="2284803" indent="0">
              <a:buNone/>
              <a:defRPr sz="900"/>
            </a:lvl6pPr>
            <a:lvl7pPr marL="2741753" indent="0">
              <a:buNone/>
              <a:defRPr sz="900"/>
            </a:lvl7pPr>
            <a:lvl8pPr marL="3198720" indent="0">
              <a:buNone/>
              <a:defRPr sz="900"/>
            </a:lvl8pPr>
            <a:lvl9pPr marL="36556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1EB8A-B918-4F00-890E-DBF13F1C4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28" indent="0">
              <a:buNone/>
              <a:defRPr sz="2400"/>
            </a:lvl3pPr>
            <a:lvl4pPr marL="1370886" indent="0">
              <a:buNone/>
              <a:defRPr sz="2000"/>
            </a:lvl4pPr>
            <a:lvl5pPr marL="1827854" indent="0">
              <a:buNone/>
              <a:defRPr sz="2000"/>
            </a:lvl5pPr>
            <a:lvl6pPr marL="2284803" indent="0">
              <a:buNone/>
              <a:defRPr sz="2000"/>
            </a:lvl6pPr>
            <a:lvl7pPr marL="2741753" indent="0">
              <a:buNone/>
              <a:defRPr sz="2000"/>
            </a:lvl7pPr>
            <a:lvl8pPr marL="3198720" indent="0">
              <a:buNone/>
              <a:defRPr sz="2000"/>
            </a:lvl8pPr>
            <a:lvl9pPr marL="365567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28" indent="0">
              <a:buNone/>
              <a:defRPr sz="1000"/>
            </a:lvl3pPr>
            <a:lvl4pPr marL="1370886" indent="0">
              <a:buNone/>
              <a:defRPr sz="900"/>
            </a:lvl4pPr>
            <a:lvl5pPr marL="1827854" indent="0">
              <a:buNone/>
              <a:defRPr sz="900"/>
            </a:lvl5pPr>
            <a:lvl6pPr marL="2284803" indent="0">
              <a:buNone/>
              <a:defRPr sz="900"/>
            </a:lvl6pPr>
            <a:lvl7pPr marL="2741753" indent="0">
              <a:buNone/>
              <a:defRPr sz="900"/>
            </a:lvl7pPr>
            <a:lvl8pPr marL="3198720" indent="0">
              <a:buNone/>
              <a:defRPr sz="900"/>
            </a:lvl8pPr>
            <a:lvl9pPr marL="36556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85E7-3540-4E4B-9F85-2A9D20EEE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DDA72-C3BC-42EC-A99B-914DB2068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6376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8AC15-743C-42B6-87B5-B86EFBB69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lIns="91126" tIns="45562" rIns="91126" bIns="455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201613" y="4929189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fld id="{1A28CA2C-A1E6-46A8-9F6E-A70C645B1127}" type="slidenum">
              <a:rPr kumimoji="0" lang="en-US" altLang="ru-RU" sz="1000" smtClean="0">
                <a:latin typeface="Verdana" pitchFamily="34" charset="0"/>
                <a:ea typeface="MS PGothic" pitchFamily="34" charset="-128"/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ru-RU" sz="1000" dirty="0" smtClean="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487363" y="4941888"/>
            <a:ext cx="58848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ru-RU" sz="1000" dirty="0" smtClean="0">
                <a:latin typeface="Verdana" pitchFamily="34" charset="0"/>
                <a:ea typeface="MS PGothic" pitchFamily="34" charset="-128"/>
              </a:rPr>
              <a:t>|</a:t>
            </a:r>
          </a:p>
        </p:txBody>
      </p:sp>
      <p:grpSp>
        <p:nvGrpSpPr>
          <p:cNvPr id="8" name="Группа 10"/>
          <p:cNvGrpSpPr>
            <a:grpSpLocks noChangeAspect="1"/>
          </p:cNvGrpSpPr>
          <p:nvPr userDrawn="1"/>
        </p:nvGrpSpPr>
        <p:grpSpPr bwMode="auto">
          <a:xfrm>
            <a:off x="8496300" y="4948239"/>
            <a:ext cx="306388" cy="136525"/>
            <a:chOff x="5385680" y="6487509"/>
            <a:chExt cx="1039813" cy="461962"/>
          </a:xfrm>
        </p:grpSpPr>
        <p:sp>
          <p:nvSpPr>
            <p:cNvPr id="9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066" y="0"/>
            <a:ext cx="8640960" cy="7688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6109" y="1033759"/>
            <a:ext cx="8626373" cy="384224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047" y="1284685"/>
            <a:ext cx="4125913" cy="28336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28" indent="0">
              <a:buNone/>
              <a:defRPr sz="2400"/>
            </a:lvl3pPr>
            <a:lvl4pPr marL="1370886" indent="0">
              <a:buNone/>
              <a:defRPr sz="2000"/>
            </a:lvl4pPr>
            <a:lvl5pPr marL="1827854" indent="0">
              <a:buNone/>
              <a:defRPr sz="2000"/>
            </a:lvl5pPr>
            <a:lvl6pPr marL="2284803" indent="0">
              <a:buNone/>
              <a:defRPr sz="2000"/>
            </a:lvl6pPr>
            <a:lvl7pPr marL="2741753" indent="0">
              <a:buNone/>
              <a:defRPr sz="2000"/>
            </a:lvl7pPr>
            <a:lvl8pPr marL="3198720" indent="0">
              <a:buNone/>
              <a:defRPr sz="2000"/>
            </a:lvl8pPr>
            <a:lvl9pPr marL="365567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303" y="4242873"/>
            <a:ext cx="4214113" cy="51554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6950" indent="0">
              <a:buNone/>
              <a:defRPr sz="1200"/>
            </a:lvl2pPr>
            <a:lvl3pPr marL="913928" indent="0">
              <a:buNone/>
              <a:defRPr sz="1000"/>
            </a:lvl3pPr>
            <a:lvl4pPr marL="1370886" indent="0">
              <a:buNone/>
              <a:defRPr sz="900"/>
            </a:lvl4pPr>
            <a:lvl5pPr marL="1827854" indent="0">
              <a:buNone/>
              <a:defRPr sz="900"/>
            </a:lvl5pPr>
            <a:lvl6pPr marL="2284803" indent="0">
              <a:buNone/>
              <a:defRPr sz="900"/>
            </a:lvl6pPr>
            <a:lvl7pPr marL="2741753" indent="0">
              <a:buNone/>
              <a:defRPr sz="900"/>
            </a:lvl7pPr>
            <a:lvl8pPr marL="3198720" indent="0">
              <a:buNone/>
              <a:defRPr sz="900"/>
            </a:lvl8pPr>
            <a:lvl9pPr marL="36556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31" name="Picture Placeholder 2"/>
          <p:cNvSpPr>
            <a:spLocks noGrp="1"/>
          </p:cNvSpPr>
          <p:nvPr>
            <p:ph type="pic" idx="10"/>
          </p:nvPr>
        </p:nvSpPr>
        <p:spPr>
          <a:xfrm>
            <a:off x="4667271" y="1285875"/>
            <a:ext cx="4125913" cy="28336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28" indent="0">
              <a:buNone/>
              <a:defRPr sz="2400"/>
            </a:lvl3pPr>
            <a:lvl4pPr marL="1370886" indent="0">
              <a:buNone/>
              <a:defRPr sz="2000"/>
            </a:lvl4pPr>
            <a:lvl5pPr marL="1827854" indent="0">
              <a:buNone/>
              <a:defRPr sz="2000"/>
            </a:lvl5pPr>
            <a:lvl6pPr marL="2284803" indent="0">
              <a:buNone/>
              <a:defRPr sz="2000"/>
            </a:lvl6pPr>
            <a:lvl7pPr marL="2741753" indent="0">
              <a:buNone/>
              <a:defRPr sz="2000"/>
            </a:lvl7pPr>
            <a:lvl8pPr marL="3198720" indent="0">
              <a:buNone/>
              <a:defRPr sz="2000"/>
            </a:lvl8pPr>
            <a:lvl9pPr marL="365567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2" name="Text Placeholder 3"/>
          <p:cNvSpPr>
            <a:spLocks noGrp="1"/>
          </p:cNvSpPr>
          <p:nvPr>
            <p:ph type="body" sz="half" idx="11"/>
          </p:nvPr>
        </p:nvSpPr>
        <p:spPr>
          <a:xfrm>
            <a:off x="4569527" y="4237448"/>
            <a:ext cx="4214113" cy="51554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6950" indent="0">
              <a:buNone/>
              <a:defRPr sz="1200"/>
            </a:lvl2pPr>
            <a:lvl3pPr marL="913928" indent="0">
              <a:buNone/>
              <a:defRPr sz="1000"/>
            </a:lvl3pPr>
            <a:lvl4pPr marL="1370886" indent="0">
              <a:buNone/>
              <a:defRPr sz="900"/>
            </a:lvl4pPr>
            <a:lvl5pPr marL="1827854" indent="0">
              <a:buNone/>
              <a:defRPr sz="900"/>
            </a:lvl5pPr>
            <a:lvl6pPr marL="2284803" indent="0">
              <a:buNone/>
              <a:defRPr sz="900"/>
            </a:lvl6pPr>
            <a:lvl7pPr marL="2741753" indent="0">
              <a:buNone/>
              <a:defRPr sz="900"/>
            </a:lvl7pPr>
            <a:lvl8pPr marL="3198720" indent="0">
              <a:buNone/>
              <a:defRPr sz="900"/>
            </a:lvl8pPr>
            <a:lvl9pPr marL="36556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34"/>
            <a:ext cx="7772400" cy="1101725"/>
          </a:xfrm>
          <a:prstGeom prst="rect">
            <a:avLst/>
          </a:prstGeom>
        </p:spPr>
        <p:txBody>
          <a:bodyPr lIns="91126" tIns="45562" rIns="91126" bIns="4556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126" tIns="45562" rIns="91126" bIns="4556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5F3B-368C-44BA-96C5-D041A10BAD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126" tIns="45562" rIns="91126" bIns="4556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71"/>
            <a:ext cx="8229600" cy="3394075"/>
          </a:xfrm>
          <a:prstGeom prst="rect">
            <a:avLst/>
          </a:prstGeom>
        </p:spPr>
        <p:txBody>
          <a:bodyPr lIns="91126" tIns="45562" rIns="91126" bIns="4556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2BE2-88BE-459E-BE7D-F3186D48CB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7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7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0AB8C-CACD-44C9-AC6C-E7599B446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2350"/>
          </a:xfrm>
          <a:prstGeom prst="rect">
            <a:avLst/>
          </a:prstGeom>
        </p:spPr>
        <p:txBody>
          <a:bodyPr lIns="91126" tIns="45562" rIns="91126" bIns="45562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79659"/>
            <a:ext cx="7772400" cy="1125537"/>
          </a:xfrm>
          <a:prstGeom prst="rect">
            <a:avLst/>
          </a:prstGeom>
        </p:spPr>
        <p:txBody>
          <a:bodyPr lIns="91126" tIns="45562" rIns="91126" bIns="45562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B666-14F0-4953-8498-A89180203E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126" tIns="45562" rIns="91126" bIns="4556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71"/>
            <a:ext cx="4038600" cy="3394075"/>
          </a:xfrm>
          <a:prstGeom prst="rect">
            <a:avLst/>
          </a:prstGeom>
        </p:spPr>
        <p:txBody>
          <a:bodyPr lIns="91126" tIns="45562" rIns="91126" bIns="4556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71"/>
            <a:ext cx="4038600" cy="3394075"/>
          </a:xfrm>
          <a:prstGeom prst="rect">
            <a:avLst/>
          </a:prstGeom>
        </p:spPr>
        <p:txBody>
          <a:bodyPr lIns="91126" tIns="45562" rIns="91126" bIns="4556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BD8C-7F63-42CF-831E-B2AB8A8BDD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126" tIns="45562" rIns="91126" bIns="45562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lIns="91126" tIns="45562" rIns="91126" bIns="45562"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28" indent="0">
              <a:buNone/>
              <a:defRPr sz="1800" b="1"/>
            </a:lvl3pPr>
            <a:lvl4pPr marL="1370886" indent="0">
              <a:buNone/>
              <a:defRPr sz="1600" b="1"/>
            </a:lvl4pPr>
            <a:lvl5pPr marL="1827854" indent="0">
              <a:buNone/>
              <a:defRPr sz="1600" b="1"/>
            </a:lvl5pPr>
            <a:lvl6pPr marL="2284803" indent="0">
              <a:buNone/>
              <a:defRPr sz="1600" b="1"/>
            </a:lvl6pPr>
            <a:lvl7pPr marL="2741753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71"/>
            <a:ext cx="4040188" cy="2962275"/>
          </a:xfrm>
          <a:prstGeom prst="rect">
            <a:avLst/>
          </a:prstGeom>
        </p:spPr>
        <p:txBody>
          <a:bodyPr lIns="91126" tIns="45562" rIns="91126" bIns="4556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lIns="91126" tIns="45562" rIns="91126" bIns="45562"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28" indent="0">
              <a:buNone/>
              <a:defRPr sz="1800" b="1"/>
            </a:lvl3pPr>
            <a:lvl4pPr marL="1370886" indent="0">
              <a:buNone/>
              <a:defRPr sz="1600" b="1"/>
            </a:lvl4pPr>
            <a:lvl5pPr marL="1827854" indent="0">
              <a:buNone/>
              <a:defRPr sz="1600" b="1"/>
            </a:lvl5pPr>
            <a:lvl6pPr marL="2284803" indent="0">
              <a:buNone/>
              <a:defRPr sz="1600" b="1"/>
            </a:lvl6pPr>
            <a:lvl7pPr marL="2741753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71"/>
            <a:ext cx="4041775" cy="2962275"/>
          </a:xfrm>
          <a:prstGeom prst="rect">
            <a:avLst/>
          </a:prstGeom>
        </p:spPr>
        <p:txBody>
          <a:bodyPr lIns="91126" tIns="45562" rIns="91126" bIns="4556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D665F-B9CD-4802-BF23-FAD3FA73CE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126" tIns="45562" rIns="91126" bIns="4556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CFCF-F469-4712-87CF-0EBB2EEE83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58B4C-AE00-4F90-85D3-577A4DDC14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3" cy="871537"/>
          </a:xfrm>
          <a:prstGeom prst="rect">
            <a:avLst/>
          </a:prstGeom>
        </p:spPr>
        <p:txBody>
          <a:bodyPr lIns="91126" tIns="45562" rIns="91126" bIns="45562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 lIns="91126" tIns="45562" rIns="91126" bIns="4556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7900"/>
          </a:xfrm>
          <a:prstGeom prst="rect">
            <a:avLst/>
          </a:prstGeom>
        </p:spPr>
        <p:txBody>
          <a:bodyPr lIns="91126" tIns="45562" rIns="91126" bIns="45562"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28" indent="0">
              <a:buNone/>
              <a:defRPr sz="1000"/>
            </a:lvl3pPr>
            <a:lvl4pPr marL="1370886" indent="0">
              <a:buNone/>
              <a:defRPr sz="900"/>
            </a:lvl4pPr>
            <a:lvl5pPr marL="1827854" indent="0">
              <a:buNone/>
              <a:defRPr sz="900"/>
            </a:lvl5pPr>
            <a:lvl6pPr marL="2284803" indent="0">
              <a:buNone/>
              <a:defRPr sz="900"/>
            </a:lvl6pPr>
            <a:lvl7pPr marL="2741753" indent="0">
              <a:buNone/>
              <a:defRPr sz="900"/>
            </a:lvl7pPr>
            <a:lvl8pPr marL="3198720" indent="0">
              <a:buNone/>
              <a:defRPr sz="900"/>
            </a:lvl8pPr>
            <a:lvl9pPr marL="36556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8981E-0DBE-4FEC-8ED8-8FC652AF9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lIns="91126" tIns="45562" rIns="91126" bIns="45562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 lIns="91126" tIns="45562" rIns="91126" bIns="45562"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28" indent="0">
              <a:buNone/>
              <a:defRPr sz="2400"/>
            </a:lvl3pPr>
            <a:lvl4pPr marL="1370886" indent="0">
              <a:buNone/>
              <a:defRPr sz="2000"/>
            </a:lvl4pPr>
            <a:lvl5pPr marL="1827854" indent="0">
              <a:buNone/>
              <a:defRPr sz="2000"/>
            </a:lvl5pPr>
            <a:lvl6pPr marL="2284803" indent="0">
              <a:buNone/>
              <a:defRPr sz="2000"/>
            </a:lvl6pPr>
            <a:lvl7pPr marL="2741753" indent="0">
              <a:buNone/>
              <a:defRPr sz="2000"/>
            </a:lvl7pPr>
            <a:lvl8pPr marL="3198720" indent="0">
              <a:buNone/>
              <a:defRPr sz="2000"/>
            </a:lvl8pPr>
            <a:lvl9pPr marL="365567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 lIns="91126" tIns="45562" rIns="91126" bIns="45562"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28" indent="0">
              <a:buNone/>
              <a:defRPr sz="1000"/>
            </a:lvl3pPr>
            <a:lvl4pPr marL="1370886" indent="0">
              <a:buNone/>
              <a:defRPr sz="900"/>
            </a:lvl4pPr>
            <a:lvl5pPr marL="1827854" indent="0">
              <a:buNone/>
              <a:defRPr sz="900"/>
            </a:lvl5pPr>
            <a:lvl6pPr marL="2284803" indent="0">
              <a:buNone/>
              <a:defRPr sz="900"/>
            </a:lvl6pPr>
            <a:lvl7pPr marL="2741753" indent="0">
              <a:buNone/>
              <a:defRPr sz="900"/>
            </a:lvl7pPr>
            <a:lvl8pPr marL="3198720" indent="0">
              <a:buNone/>
              <a:defRPr sz="900"/>
            </a:lvl8pPr>
            <a:lvl9pPr marL="36556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E62B-BD8E-4B93-8931-34F141FAA9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126" tIns="45562" rIns="91126" bIns="4556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71"/>
            <a:ext cx="8229600" cy="3394075"/>
          </a:xfrm>
          <a:prstGeom prst="rect">
            <a:avLst/>
          </a:prstGeom>
        </p:spPr>
        <p:txBody>
          <a:bodyPr vert="eaVert" lIns="91126" tIns="45562" rIns="91126" bIns="4556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47907-0552-4EC9-BF3F-7C95921395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  <a:prstGeom prst="rect">
            <a:avLst/>
          </a:prstGeom>
        </p:spPr>
        <p:txBody>
          <a:bodyPr vert="eaVert" lIns="91126" tIns="45562" rIns="91126" bIns="4556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6376"/>
            <a:ext cx="6019800" cy="4387850"/>
          </a:xfrm>
          <a:prstGeom prst="rect">
            <a:avLst/>
          </a:prstGeom>
        </p:spPr>
        <p:txBody>
          <a:bodyPr vert="eaVert" lIns="91126" tIns="45562" rIns="91126" bIns="4556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E411-778C-4268-B213-95A06B8ECE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24"/>
            <a:ext cx="7772400" cy="11017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1B955-784D-4B08-B0C9-0ECD3182E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28" indent="0">
              <a:buNone/>
              <a:defRPr sz="1800" b="1"/>
            </a:lvl3pPr>
            <a:lvl4pPr marL="1370886" indent="0">
              <a:buNone/>
              <a:defRPr sz="1600" b="1"/>
            </a:lvl4pPr>
            <a:lvl5pPr marL="1827854" indent="0">
              <a:buNone/>
              <a:defRPr sz="1600" b="1"/>
            </a:lvl5pPr>
            <a:lvl6pPr marL="2284803" indent="0">
              <a:buNone/>
              <a:defRPr sz="1600" b="1"/>
            </a:lvl6pPr>
            <a:lvl7pPr marL="2741753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7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28" indent="0">
              <a:buNone/>
              <a:defRPr sz="1800" b="1"/>
            </a:lvl3pPr>
            <a:lvl4pPr marL="1370886" indent="0">
              <a:buNone/>
              <a:defRPr sz="1600" b="1"/>
            </a:lvl4pPr>
            <a:lvl5pPr marL="1827854" indent="0">
              <a:buNone/>
              <a:defRPr sz="1600" b="1"/>
            </a:lvl5pPr>
            <a:lvl6pPr marL="2284803" indent="0">
              <a:buNone/>
              <a:defRPr sz="1600" b="1"/>
            </a:lvl6pPr>
            <a:lvl7pPr marL="2741753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7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77605-BC48-4EE9-87C5-9DB461142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ADFAE-64B9-414E-9214-86A8A3FD0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7964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A1C1E-FD5D-4D79-85B4-784B6524F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6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6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09FC6-84EB-405E-B149-204FF8E34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53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304" indent="0">
              <a:buNone/>
              <a:defRPr sz="1600" b="1"/>
            </a:lvl5pPr>
            <a:lvl6pPr marL="2285373" indent="0">
              <a:buNone/>
              <a:defRPr sz="1600" b="1"/>
            </a:lvl6pPr>
            <a:lvl7pPr marL="2742443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6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53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304" indent="0">
              <a:buNone/>
              <a:defRPr sz="1600" b="1"/>
            </a:lvl5pPr>
            <a:lvl6pPr marL="2285373" indent="0">
              <a:buNone/>
              <a:defRPr sz="1600" b="1"/>
            </a:lvl6pPr>
            <a:lvl7pPr marL="2742443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6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1536-0628-4F93-B0B0-AF7AF189D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C151-02C8-4747-B3BF-0CF186D31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CDC9C-825D-4D8B-8147-AE39FD052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53" indent="0">
              <a:buNone/>
              <a:defRPr sz="1000"/>
            </a:lvl3pPr>
            <a:lvl4pPr marL="1371226" indent="0">
              <a:buNone/>
              <a:defRPr sz="900"/>
            </a:lvl4pPr>
            <a:lvl5pPr marL="1828304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66E76-2027-408A-91AF-770AC33E9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70" indent="0">
              <a:buNone/>
              <a:defRPr sz="2800"/>
            </a:lvl2pPr>
            <a:lvl3pPr marL="914153" indent="0">
              <a:buNone/>
              <a:defRPr sz="2400"/>
            </a:lvl3pPr>
            <a:lvl4pPr marL="1371226" indent="0">
              <a:buNone/>
              <a:defRPr sz="2000"/>
            </a:lvl4pPr>
            <a:lvl5pPr marL="1828304" indent="0">
              <a:buNone/>
              <a:defRPr sz="2000"/>
            </a:lvl5pPr>
            <a:lvl6pPr marL="2285373" indent="0">
              <a:buNone/>
              <a:defRPr sz="2000"/>
            </a:lvl6pPr>
            <a:lvl7pPr marL="2742443" indent="0">
              <a:buNone/>
              <a:defRPr sz="2000"/>
            </a:lvl7pPr>
            <a:lvl8pPr marL="3199520" indent="0">
              <a:buNone/>
              <a:defRPr sz="2000"/>
            </a:lvl8pPr>
            <a:lvl9pPr marL="365659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53" indent="0">
              <a:buNone/>
              <a:defRPr sz="1000"/>
            </a:lvl3pPr>
            <a:lvl4pPr marL="1371226" indent="0">
              <a:buNone/>
              <a:defRPr sz="900"/>
            </a:lvl4pPr>
            <a:lvl5pPr marL="1828304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ABED-0976-4D3A-A906-EA5EA93F5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F60C-C4D7-4EBD-8C6A-3FF84175F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6376"/>
            <a:ext cx="6019800" cy="43878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F130-85E4-46CA-84A9-005731678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E92E0-AFEB-4190-B293-48BCCF27E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 userDrawn="1"/>
        </p:nvGrpSpPr>
        <p:grpSpPr bwMode="auto">
          <a:xfrm>
            <a:off x="1" y="190500"/>
            <a:ext cx="9109075" cy="715149"/>
            <a:chOff x="0" y="190208"/>
            <a:chExt cx="9108504" cy="715098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8129816" y="190208"/>
              <a:ext cx="767210" cy="344046"/>
              <a:chOff x="1047751" y="5751512"/>
              <a:chExt cx="1016000" cy="455613"/>
            </a:xfrm>
            <a:solidFill>
              <a:srgbClr val="ED1B2F"/>
            </a:solidFill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1428751" y="5864225"/>
                <a:ext cx="309563" cy="230188"/>
              </a:xfrm>
              <a:custGeom>
                <a:avLst/>
                <a:gdLst>
                  <a:gd name="T0" fmla="*/ 105 w 195"/>
                  <a:gd name="T1" fmla="*/ 0 h 145"/>
                  <a:gd name="T2" fmla="*/ 195 w 195"/>
                  <a:gd name="T3" fmla="*/ 0 h 145"/>
                  <a:gd name="T4" fmla="*/ 87 w 195"/>
                  <a:gd name="T5" fmla="*/ 145 h 145"/>
                  <a:gd name="T6" fmla="*/ 0 w 195"/>
                  <a:gd name="T7" fmla="*/ 145 h 145"/>
                  <a:gd name="T8" fmla="*/ 105 w 195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145">
                    <a:moveTo>
                      <a:pt x="105" y="0"/>
                    </a:moveTo>
                    <a:lnTo>
                      <a:pt x="195" y="0"/>
                    </a:lnTo>
                    <a:lnTo>
                      <a:pt x="87" y="145"/>
                    </a:lnTo>
                    <a:lnTo>
                      <a:pt x="0" y="145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047751" y="5864225"/>
                <a:ext cx="423863" cy="342900"/>
              </a:xfrm>
              <a:custGeom>
                <a:avLst/>
                <a:gdLst>
                  <a:gd name="T0" fmla="*/ 0 w 99"/>
                  <a:gd name="T1" fmla="*/ 10 h 79"/>
                  <a:gd name="T2" fmla="*/ 2 w 99"/>
                  <a:gd name="T3" fmla="*/ 2 h 79"/>
                  <a:gd name="T4" fmla="*/ 9 w 99"/>
                  <a:gd name="T5" fmla="*/ 0 h 79"/>
                  <a:gd name="T6" fmla="*/ 64 w 99"/>
                  <a:gd name="T7" fmla="*/ 0 h 79"/>
                  <a:gd name="T8" fmla="*/ 81 w 99"/>
                  <a:gd name="T9" fmla="*/ 2 h 79"/>
                  <a:gd name="T10" fmla="*/ 92 w 99"/>
                  <a:gd name="T11" fmla="*/ 13 h 79"/>
                  <a:gd name="T12" fmla="*/ 95 w 99"/>
                  <a:gd name="T13" fmla="*/ 18 h 79"/>
                  <a:gd name="T14" fmla="*/ 99 w 99"/>
                  <a:gd name="T15" fmla="*/ 27 h 79"/>
                  <a:gd name="T16" fmla="*/ 95 w 99"/>
                  <a:gd name="T17" fmla="*/ 35 h 79"/>
                  <a:gd name="T18" fmla="*/ 82 w 99"/>
                  <a:gd name="T19" fmla="*/ 53 h 79"/>
                  <a:gd name="T20" fmla="*/ 49 w 99"/>
                  <a:gd name="T21" fmla="*/ 53 h 79"/>
                  <a:gd name="T22" fmla="*/ 70 w 99"/>
                  <a:gd name="T23" fmla="*/ 24 h 79"/>
                  <a:gd name="T24" fmla="*/ 73 w 99"/>
                  <a:gd name="T25" fmla="*/ 16 h 79"/>
                  <a:gd name="T26" fmla="*/ 65 w 99"/>
                  <a:gd name="T27" fmla="*/ 13 h 79"/>
                  <a:gd name="T28" fmla="*/ 39 w 99"/>
                  <a:gd name="T29" fmla="*/ 13 h 79"/>
                  <a:gd name="T30" fmla="*/ 39 w 99"/>
                  <a:gd name="T31" fmla="*/ 79 h 79"/>
                  <a:gd name="T32" fmla="*/ 13 w 99"/>
                  <a:gd name="T33" fmla="*/ 79 h 79"/>
                  <a:gd name="T34" fmla="*/ 13 w 99"/>
                  <a:gd name="T35" fmla="*/ 13 h 79"/>
                  <a:gd name="T36" fmla="*/ 0 w 99"/>
                  <a:gd name="T37" fmla="*/ 13 h 79"/>
                  <a:gd name="T38" fmla="*/ 0 w 99"/>
                  <a:gd name="T39" fmla="*/ 1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" h="79">
                    <a:moveTo>
                      <a:pt x="0" y="10"/>
                    </a:moveTo>
                    <a:cubicBezTo>
                      <a:pt x="0" y="7"/>
                      <a:pt x="0" y="5"/>
                      <a:pt x="2" y="2"/>
                    </a:cubicBezTo>
                    <a:cubicBezTo>
                      <a:pt x="4" y="0"/>
                      <a:pt x="7" y="0"/>
                      <a:pt x="9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71" y="0"/>
                      <a:pt x="76" y="0"/>
                      <a:pt x="81" y="2"/>
                    </a:cubicBezTo>
                    <a:cubicBezTo>
                      <a:pt x="85" y="5"/>
                      <a:pt x="89" y="9"/>
                      <a:pt x="92" y="13"/>
                    </a:cubicBezTo>
                    <a:cubicBezTo>
                      <a:pt x="95" y="18"/>
                      <a:pt x="95" y="18"/>
                      <a:pt x="95" y="18"/>
                    </a:cubicBezTo>
                    <a:cubicBezTo>
                      <a:pt x="97" y="21"/>
                      <a:pt x="99" y="23"/>
                      <a:pt x="99" y="27"/>
                    </a:cubicBezTo>
                    <a:cubicBezTo>
                      <a:pt x="99" y="30"/>
                      <a:pt x="97" y="32"/>
                      <a:pt x="95" y="35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2" y="22"/>
                      <a:pt x="74" y="19"/>
                      <a:pt x="73" y="16"/>
                    </a:cubicBezTo>
                    <a:cubicBezTo>
                      <a:pt x="71" y="13"/>
                      <a:pt x="68" y="13"/>
                      <a:pt x="65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690688" y="5751512"/>
                <a:ext cx="373063" cy="342900"/>
              </a:xfrm>
              <a:custGeom>
                <a:avLst/>
                <a:gdLst>
                  <a:gd name="T0" fmla="*/ 17 w 87"/>
                  <a:gd name="T1" fmla="*/ 9 h 79"/>
                  <a:gd name="T2" fmla="*/ 17 w 87"/>
                  <a:gd name="T3" fmla="*/ 13 h 79"/>
                  <a:gd name="T4" fmla="*/ 50 w 87"/>
                  <a:gd name="T5" fmla="*/ 13 h 79"/>
                  <a:gd name="T6" fmla="*/ 58 w 87"/>
                  <a:gd name="T7" fmla="*/ 15 h 79"/>
                  <a:gd name="T8" fmla="*/ 60 w 87"/>
                  <a:gd name="T9" fmla="*/ 23 h 79"/>
                  <a:gd name="T10" fmla="*/ 60 w 87"/>
                  <a:gd name="T11" fmla="*/ 56 h 79"/>
                  <a:gd name="T12" fmla="*/ 58 w 87"/>
                  <a:gd name="T13" fmla="*/ 63 h 79"/>
                  <a:gd name="T14" fmla="*/ 50 w 87"/>
                  <a:gd name="T15" fmla="*/ 66 h 79"/>
                  <a:gd name="T16" fmla="*/ 34 w 87"/>
                  <a:gd name="T17" fmla="*/ 66 h 79"/>
                  <a:gd name="T18" fmla="*/ 27 w 87"/>
                  <a:gd name="T19" fmla="*/ 63 h 79"/>
                  <a:gd name="T20" fmla="*/ 29 w 87"/>
                  <a:gd name="T21" fmla="*/ 55 h 79"/>
                  <a:gd name="T22" fmla="*/ 50 w 87"/>
                  <a:gd name="T23" fmla="*/ 26 h 79"/>
                  <a:gd name="T24" fmla="*/ 17 w 87"/>
                  <a:gd name="T25" fmla="*/ 26 h 79"/>
                  <a:gd name="T26" fmla="*/ 4 w 87"/>
                  <a:gd name="T27" fmla="*/ 44 h 79"/>
                  <a:gd name="T28" fmla="*/ 0 w 87"/>
                  <a:gd name="T29" fmla="*/ 53 h 79"/>
                  <a:gd name="T30" fmla="*/ 4 w 87"/>
                  <a:gd name="T31" fmla="*/ 61 h 79"/>
                  <a:gd name="T32" fmla="*/ 8 w 87"/>
                  <a:gd name="T33" fmla="*/ 66 h 79"/>
                  <a:gd name="T34" fmla="*/ 19 w 87"/>
                  <a:gd name="T35" fmla="*/ 77 h 79"/>
                  <a:gd name="T36" fmla="*/ 35 w 87"/>
                  <a:gd name="T37" fmla="*/ 79 h 79"/>
                  <a:gd name="T38" fmla="*/ 50 w 87"/>
                  <a:gd name="T39" fmla="*/ 79 h 79"/>
                  <a:gd name="T40" fmla="*/ 78 w 87"/>
                  <a:gd name="T41" fmla="*/ 71 h 79"/>
                  <a:gd name="T42" fmla="*/ 87 w 87"/>
                  <a:gd name="T43" fmla="*/ 46 h 79"/>
                  <a:gd name="T44" fmla="*/ 87 w 87"/>
                  <a:gd name="T45" fmla="*/ 33 h 79"/>
                  <a:gd name="T46" fmla="*/ 78 w 87"/>
                  <a:gd name="T47" fmla="*/ 8 h 79"/>
                  <a:gd name="T48" fmla="*/ 50 w 87"/>
                  <a:gd name="T49" fmla="*/ 0 h 79"/>
                  <a:gd name="T50" fmla="*/ 27 w 87"/>
                  <a:gd name="T51" fmla="*/ 0 h 79"/>
                  <a:gd name="T52" fmla="*/ 20 w 87"/>
                  <a:gd name="T53" fmla="*/ 2 h 79"/>
                  <a:gd name="T54" fmla="*/ 17 w 87"/>
                  <a:gd name="T55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7" h="79">
                    <a:moveTo>
                      <a:pt x="17" y="9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3" y="13"/>
                      <a:pt x="56" y="13"/>
                      <a:pt x="58" y="15"/>
                    </a:cubicBezTo>
                    <a:cubicBezTo>
                      <a:pt x="60" y="17"/>
                      <a:pt x="60" y="21"/>
                      <a:pt x="60" y="23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60" y="58"/>
                      <a:pt x="60" y="61"/>
                      <a:pt x="58" y="63"/>
                    </a:cubicBezTo>
                    <a:cubicBezTo>
                      <a:pt x="56" y="66"/>
                      <a:pt x="53" y="66"/>
                      <a:pt x="50" y="66"/>
                    </a:cubicBezTo>
                    <a:cubicBezTo>
                      <a:pt x="34" y="66"/>
                      <a:pt x="34" y="66"/>
                      <a:pt x="34" y="66"/>
                    </a:cubicBezTo>
                    <a:cubicBezTo>
                      <a:pt x="32" y="66"/>
                      <a:pt x="28" y="66"/>
                      <a:pt x="27" y="63"/>
                    </a:cubicBezTo>
                    <a:cubicBezTo>
                      <a:pt x="25" y="60"/>
                      <a:pt x="27" y="57"/>
                      <a:pt x="29" y="55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2" y="47"/>
                      <a:pt x="0" y="49"/>
                      <a:pt x="0" y="53"/>
                    </a:cubicBezTo>
                    <a:cubicBezTo>
                      <a:pt x="0" y="56"/>
                      <a:pt x="2" y="58"/>
                      <a:pt x="4" y="61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11" y="70"/>
                      <a:pt x="14" y="74"/>
                      <a:pt x="19" y="77"/>
                    </a:cubicBezTo>
                    <a:cubicBezTo>
                      <a:pt x="23" y="79"/>
                      <a:pt x="28" y="79"/>
                      <a:pt x="35" y="79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8" y="79"/>
                      <a:pt x="70" y="79"/>
                      <a:pt x="78" y="71"/>
                    </a:cubicBezTo>
                    <a:cubicBezTo>
                      <a:pt x="87" y="62"/>
                      <a:pt x="87" y="50"/>
                      <a:pt x="87" y="46"/>
                    </a:cubicBezTo>
                    <a:cubicBezTo>
                      <a:pt x="87" y="33"/>
                      <a:pt x="87" y="33"/>
                      <a:pt x="87" y="33"/>
                    </a:cubicBezTo>
                    <a:cubicBezTo>
                      <a:pt x="87" y="28"/>
                      <a:pt x="87" y="16"/>
                      <a:pt x="78" y="8"/>
                    </a:cubicBezTo>
                    <a:cubicBezTo>
                      <a:pt x="70" y="0"/>
                      <a:pt x="58" y="0"/>
                      <a:pt x="50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2" y="0"/>
                      <a:pt x="20" y="2"/>
                    </a:cubicBezTo>
                    <a:cubicBezTo>
                      <a:pt x="17" y="4"/>
                      <a:pt x="17" y="7"/>
                      <a:pt x="17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black"/>
                  </a:solidFill>
                  <a:latin typeface="Trebuchet MS"/>
                </a:endParaRPr>
              </a:p>
            </p:txBody>
          </p:sp>
        </p:grpSp>
        <p:grpSp>
          <p:nvGrpSpPr>
            <p:cNvPr id="4" name="Группа 7"/>
            <p:cNvGrpSpPr>
              <a:grpSpLocks/>
            </p:cNvGrpSpPr>
            <p:nvPr/>
          </p:nvGrpSpPr>
          <p:grpSpPr bwMode="auto">
            <a:xfrm>
              <a:off x="0" y="733077"/>
              <a:ext cx="8820472" cy="76944"/>
              <a:chOff x="0" y="733077"/>
              <a:chExt cx="8820472" cy="76944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1979489" y="771193"/>
                <a:ext cx="684169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0" y="771193"/>
                <a:ext cx="5400336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Овал 7"/>
              <p:cNvSpPr/>
              <p:nvPr/>
            </p:nvSpPr>
            <p:spPr>
              <a:xfrm rot="10800000">
                <a:off x="5362239" y="733095"/>
                <a:ext cx="77783" cy="7619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8897380" y="628327"/>
              <a:ext cx="211124" cy="276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1200" dirty="0">
                <a:solidFill>
                  <a:prstClr val="black"/>
                </a:solidFill>
                <a:latin typeface="RussianRail G Pro" pitchFamily="50" charset="-52"/>
              </a:endParaRPr>
            </a:p>
          </p:txBody>
        </p:sp>
      </p:grp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8774113" y="581025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985F3-AFA9-4912-8E78-8D3F58C9E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28" indent="0">
              <a:buNone/>
              <a:defRPr sz="1000"/>
            </a:lvl3pPr>
            <a:lvl4pPr marL="1370886" indent="0">
              <a:buNone/>
              <a:defRPr sz="900"/>
            </a:lvl4pPr>
            <a:lvl5pPr marL="1827854" indent="0">
              <a:buNone/>
              <a:defRPr sz="900"/>
            </a:lvl5pPr>
            <a:lvl6pPr marL="2284803" indent="0">
              <a:buNone/>
              <a:defRPr sz="900"/>
            </a:lvl6pPr>
            <a:lvl7pPr marL="2741753" indent="0">
              <a:buNone/>
              <a:defRPr sz="900"/>
            </a:lvl7pPr>
            <a:lvl8pPr marL="3198720" indent="0">
              <a:buNone/>
              <a:defRPr sz="900"/>
            </a:lvl8pPr>
            <a:lvl9pPr marL="36556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A29A1-8395-48AB-B385-115E210FF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28" indent="0">
              <a:buNone/>
              <a:defRPr sz="2400"/>
            </a:lvl3pPr>
            <a:lvl4pPr marL="1370886" indent="0">
              <a:buNone/>
              <a:defRPr sz="2000"/>
            </a:lvl4pPr>
            <a:lvl5pPr marL="1827854" indent="0">
              <a:buNone/>
              <a:defRPr sz="2000"/>
            </a:lvl5pPr>
            <a:lvl6pPr marL="2284803" indent="0">
              <a:buNone/>
              <a:defRPr sz="2000"/>
            </a:lvl6pPr>
            <a:lvl7pPr marL="2741753" indent="0">
              <a:buNone/>
              <a:defRPr sz="2000"/>
            </a:lvl7pPr>
            <a:lvl8pPr marL="3198720" indent="0">
              <a:buNone/>
              <a:defRPr sz="2000"/>
            </a:lvl8pPr>
            <a:lvl9pPr marL="365567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28" indent="0">
              <a:buNone/>
              <a:defRPr sz="1000"/>
            </a:lvl3pPr>
            <a:lvl4pPr marL="1370886" indent="0">
              <a:buNone/>
              <a:defRPr sz="900"/>
            </a:lvl4pPr>
            <a:lvl5pPr marL="1827854" indent="0">
              <a:buNone/>
              <a:defRPr sz="900"/>
            </a:lvl5pPr>
            <a:lvl6pPr marL="2284803" indent="0">
              <a:buNone/>
              <a:defRPr sz="900"/>
            </a:lvl6pPr>
            <a:lvl7pPr marL="2741753" indent="0">
              <a:buNone/>
              <a:defRPr sz="900"/>
            </a:lvl7pPr>
            <a:lvl8pPr marL="3198720" indent="0">
              <a:buNone/>
              <a:defRPr sz="900"/>
            </a:lvl8pPr>
            <a:lvl9pPr marL="36556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C1C8-3057-4A48-A8D1-734D83024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2" rIns="91126" bIns="455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2" rIns="91126" bIns="45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ABCD9-36F3-43FE-9912-782EA794A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72" r:id="rId12"/>
    <p:sldLayoutId id="21474839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2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8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8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05" indent="-34130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44" indent="-28415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85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3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61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77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46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5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63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8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6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4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9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2" rIns="91126" bIns="455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2" rIns="91126" bIns="45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312593-52B5-408F-9875-1966160A5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79" name="Группа 6"/>
          <p:cNvGrpSpPr>
            <a:grpSpLocks/>
          </p:cNvGrpSpPr>
          <p:nvPr/>
        </p:nvGrpSpPr>
        <p:grpSpPr bwMode="auto">
          <a:xfrm>
            <a:off x="-28574" y="4203700"/>
            <a:ext cx="9191625" cy="955675"/>
            <a:chOff x="-29030" y="4203700"/>
            <a:chExt cx="9192215" cy="955675"/>
          </a:xfrm>
        </p:grpSpPr>
        <p:sp>
          <p:nvSpPr>
            <p:cNvPr id="8" name="Полилиния 7"/>
            <p:cNvSpPr/>
            <p:nvPr/>
          </p:nvSpPr>
          <p:spPr>
            <a:xfrm>
              <a:off x="6823060" y="4314825"/>
              <a:ext cx="2133737" cy="838200"/>
            </a:xfrm>
            <a:custGeom>
              <a:avLst/>
              <a:gdLst>
                <a:gd name="connsiteX0" fmla="*/ 1195388 w 2295525"/>
                <a:gd name="connsiteY0" fmla="*/ 0 h 847725"/>
                <a:gd name="connsiteX1" fmla="*/ 1390650 w 2295525"/>
                <a:gd name="connsiteY1" fmla="*/ 395288 h 847725"/>
                <a:gd name="connsiteX2" fmla="*/ 0 w 2295525"/>
                <a:gd name="connsiteY2" fmla="*/ 481013 h 847725"/>
                <a:gd name="connsiteX3" fmla="*/ 1538288 w 2295525"/>
                <a:gd name="connsiteY3" fmla="*/ 590550 h 847725"/>
                <a:gd name="connsiteX4" fmla="*/ 1728788 w 2295525"/>
                <a:gd name="connsiteY4" fmla="*/ 847725 h 847725"/>
                <a:gd name="connsiteX5" fmla="*/ 2295525 w 2295525"/>
                <a:gd name="connsiteY5" fmla="*/ 847725 h 847725"/>
                <a:gd name="connsiteX6" fmla="*/ 1195388 w 2295525"/>
                <a:gd name="connsiteY6" fmla="*/ 0 h 847725"/>
                <a:gd name="connsiteX0" fmla="*/ 1195388 w 2295525"/>
                <a:gd name="connsiteY0" fmla="*/ 0 h 847725"/>
                <a:gd name="connsiteX1" fmla="*/ 1390650 w 2295525"/>
                <a:gd name="connsiteY1" fmla="*/ 395288 h 847725"/>
                <a:gd name="connsiteX2" fmla="*/ 0 w 2295525"/>
                <a:gd name="connsiteY2" fmla="*/ 481013 h 847725"/>
                <a:gd name="connsiteX3" fmla="*/ 1538288 w 2295525"/>
                <a:gd name="connsiteY3" fmla="*/ 590550 h 847725"/>
                <a:gd name="connsiteX4" fmla="*/ 1719263 w 2295525"/>
                <a:gd name="connsiteY4" fmla="*/ 842963 h 847725"/>
                <a:gd name="connsiteX5" fmla="*/ 2295525 w 2295525"/>
                <a:gd name="connsiteY5" fmla="*/ 847725 h 847725"/>
                <a:gd name="connsiteX6" fmla="*/ 1195388 w 2295525"/>
                <a:gd name="connsiteY6" fmla="*/ 0 h 847725"/>
                <a:gd name="connsiteX0" fmla="*/ 1195388 w 2085975"/>
                <a:gd name="connsiteY0" fmla="*/ 0 h 847725"/>
                <a:gd name="connsiteX1" fmla="*/ 1390650 w 2085975"/>
                <a:gd name="connsiteY1" fmla="*/ 395288 h 847725"/>
                <a:gd name="connsiteX2" fmla="*/ 0 w 2085975"/>
                <a:gd name="connsiteY2" fmla="*/ 481013 h 847725"/>
                <a:gd name="connsiteX3" fmla="*/ 1538288 w 2085975"/>
                <a:gd name="connsiteY3" fmla="*/ 590550 h 847725"/>
                <a:gd name="connsiteX4" fmla="*/ 1719263 w 2085975"/>
                <a:gd name="connsiteY4" fmla="*/ 842963 h 847725"/>
                <a:gd name="connsiteX5" fmla="*/ 2085975 w 2085975"/>
                <a:gd name="connsiteY5" fmla="*/ 847725 h 847725"/>
                <a:gd name="connsiteX6" fmla="*/ 1195388 w 2085975"/>
                <a:gd name="connsiteY6" fmla="*/ 0 h 847725"/>
                <a:gd name="connsiteX0" fmla="*/ 1195388 w 2081213"/>
                <a:gd name="connsiteY0" fmla="*/ 0 h 842963"/>
                <a:gd name="connsiteX1" fmla="*/ 1390650 w 2081213"/>
                <a:gd name="connsiteY1" fmla="*/ 395288 h 842963"/>
                <a:gd name="connsiteX2" fmla="*/ 0 w 2081213"/>
                <a:gd name="connsiteY2" fmla="*/ 481013 h 842963"/>
                <a:gd name="connsiteX3" fmla="*/ 1538288 w 2081213"/>
                <a:gd name="connsiteY3" fmla="*/ 590550 h 842963"/>
                <a:gd name="connsiteX4" fmla="*/ 1719263 w 2081213"/>
                <a:gd name="connsiteY4" fmla="*/ 842963 h 842963"/>
                <a:gd name="connsiteX5" fmla="*/ 2081213 w 2081213"/>
                <a:gd name="connsiteY5" fmla="*/ 833437 h 842963"/>
                <a:gd name="connsiteX6" fmla="*/ 1195388 w 2081213"/>
                <a:gd name="connsiteY6" fmla="*/ 0 h 842963"/>
                <a:gd name="connsiteX0" fmla="*/ 1195388 w 2081213"/>
                <a:gd name="connsiteY0" fmla="*/ 0 h 838200"/>
                <a:gd name="connsiteX1" fmla="*/ 1390650 w 2081213"/>
                <a:gd name="connsiteY1" fmla="*/ 395288 h 838200"/>
                <a:gd name="connsiteX2" fmla="*/ 0 w 2081213"/>
                <a:gd name="connsiteY2" fmla="*/ 481013 h 838200"/>
                <a:gd name="connsiteX3" fmla="*/ 1538288 w 2081213"/>
                <a:gd name="connsiteY3" fmla="*/ 590550 h 838200"/>
                <a:gd name="connsiteX4" fmla="*/ 1704975 w 2081213"/>
                <a:gd name="connsiteY4" fmla="*/ 838200 h 838200"/>
                <a:gd name="connsiteX5" fmla="*/ 2081213 w 2081213"/>
                <a:gd name="connsiteY5" fmla="*/ 833437 h 838200"/>
                <a:gd name="connsiteX6" fmla="*/ 1195388 w 2081213"/>
                <a:gd name="connsiteY6" fmla="*/ 0 h 838200"/>
                <a:gd name="connsiteX0" fmla="*/ 1195388 w 2081213"/>
                <a:gd name="connsiteY0" fmla="*/ 0 h 833437"/>
                <a:gd name="connsiteX1" fmla="*/ 1390650 w 2081213"/>
                <a:gd name="connsiteY1" fmla="*/ 395288 h 833437"/>
                <a:gd name="connsiteX2" fmla="*/ 0 w 2081213"/>
                <a:gd name="connsiteY2" fmla="*/ 481013 h 833437"/>
                <a:gd name="connsiteX3" fmla="*/ 1538288 w 2081213"/>
                <a:gd name="connsiteY3" fmla="*/ 590550 h 833437"/>
                <a:gd name="connsiteX4" fmla="*/ 1695450 w 2081213"/>
                <a:gd name="connsiteY4" fmla="*/ 823913 h 833437"/>
                <a:gd name="connsiteX5" fmla="*/ 2081213 w 2081213"/>
                <a:gd name="connsiteY5" fmla="*/ 833437 h 833437"/>
                <a:gd name="connsiteX6" fmla="*/ 1195388 w 2081213"/>
                <a:gd name="connsiteY6" fmla="*/ 0 h 833437"/>
                <a:gd name="connsiteX0" fmla="*/ 1195388 w 2081213"/>
                <a:gd name="connsiteY0" fmla="*/ 0 h 823913"/>
                <a:gd name="connsiteX1" fmla="*/ 1390650 w 2081213"/>
                <a:gd name="connsiteY1" fmla="*/ 395288 h 823913"/>
                <a:gd name="connsiteX2" fmla="*/ 0 w 2081213"/>
                <a:gd name="connsiteY2" fmla="*/ 481013 h 823913"/>
                <a:gd name="connsiteX3" fmla="*/ 1538288 w 2081213"/>
                <a:gd name="connsiteY3" fmla="*/ 590550 h 823913"/>
                <a:gd name="connsiteX4" fmla="*/ 1695450 w 2081213"/>
                <a:gd name="connsiteY4" fmla="*/ 823913 h 823913"/>
                <a:gd name="connsiteX5" fmla="*/ 2081213 w 2081213"/>
                <a:gd name="connsiteY5" fmla="*/ 819149 h 823913"/>
                <a:gd name="connsiteX6" fmla="*/ 1195388 w 2081213"/>
                <a:gd name="connsiteY6" fmla="*/ 0 h 823913"/>
                <a:gd name="connsiteX0" fmla="*/ 1195388 w 2133601"/>
                <a:gd name="connsiteY0" fmla="*/ 0 h 838199"/>
                <a:gd name="connsiteX1" fmla="*/ 1390650 w 2133601"/>
                <a:gd name="connsiteY1" fmla="*/ 395288 h 838199"/>
                <a:gd name="connsiteX2" fmla="*/ 0 w 2133601"/>
                <a:gd name="connsiteY2" fmla="*/ 481013 h 838199"/>
                <a:gd name="connsiteX3" fmla="*/ 1538288 w 2133601"/>
                <a:gd name="connsiteY3" fmla="*/ 590550 h 838199"/>
                <a:gd name="connsiteX4" fmla="*/ 1695450 w 2133601"/>
                <a:gd name="connsiteY4" fmla="*/ 823913 h 838199"/>
                <a:gd name="connsiteX5" fmla="*/ 2133601 w 2133601"/>
                <a:gd name="connsiteY5" fmla="*/ 838199 h 838199"/>
                <a:gd name="connsiteX6" fmla="*/ 1195388 w 2133601"/>
                <a:gd name="connsiteY6" fmla="*/ 0 h 838199"/>
                <a:gd name="connsiteX0" fmla="*/ 1195388 w 2133601"/>
                <a:gd name="connsiteY0" fmla="*/ 0 h 838201"/>
                <a:gd name="connsiteX1" fmla="*/ 1390650 w 2133601"/>
                <a:gd name="connsiteY1" fmla="*/ 395288 h 838201"/>
                <a:gd name="connsiteX2" fmla="*/ 0 w 2133601"/>
                <a:gd name="connsiteY2" fmla="*/ 481013 h 838201"/>
                <a:gd name="connsiteX3" fmla="*/ 1538288 w 2133601"/>
                <a:gd name="connsiteY3" fmla="*/ 590550 h 838201"/>
                <a:gd name="connsiteX4" fmla="*/ 1685925 w 2133601"/>
                <a:gd name="connsiteY4" fmla="*/ 838201 h 838201"/>
                <a:gd name="connsiteX5" fmla="*/ 2133601 w 2133601"/>
                <a:gd name="connsiteY5" fmla="*/ 838199 h 838201"/>
                <a:gd name="connsiteX6" fmla="*/ 1195388 w 2133601"/>
                <a:gd name="connsiteY6" fmla="*/ 0 h 83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601" h="838201">
                  <a:moveTo>
                    <a:pt x="1195388" y="0"/>
                  </a:moveTo>
                  <a:lnTo>
                    <a:pt x="1390650" y="395288"/>
                  </a:lnTo>
                  <a:lnTo>
                    <a:pt x="0" y="481013"/>
                  </a:lnTo>
                  <a:lnTo>
                    <a:pt x="1538288" y="590550"/>
                  </a:lnTo>
                  <a:lnTo>
                    <a:pt x="1685925" y="838201"/>
                  </a:lnTo>
                  <a:lnTo>
                    <a:pt x="2133601" y="838199"/>
                  </a:lnTo>
                  <a:lnTo>
                    <a:pt x="119538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809791" y="4600575"/>
              <a:ext cx="4169043" cy="546100"/>
            </a:xfrm>
            <a:custGeom>
              <a:avLst/>
              <a:gdLst>
                <a:gd name="connsiteX0" fmla="*/ 1562100 w 4171950"/>
                <a:gd name="connsiteY0" fmla="*/ 533400 h 533400"/>
                <a:gd name="connsiteX1" fmla="*/ 0 w 4171950"/>
                <a:gd name="connsiteY1" fmla="*/ 0 h 533400"/>
                <a:gd name="connsiteX2" fmla="*/ 800100 w 4171950"/>
                <a:gd name="connsiteY2" fmla="*/ 47625 h 533400"/>
                <a:gd name="connsiteX3" fmla="*/ 3848100 w 4171950"/>
                <a:gd name="connsiteY3" fmla="*/ 123825 h 533400"/>
                <a:gd name="connsiteX4" fmla="*/ 4171950 w 4171950"/>
                <a:gd name="connsiteY4" fmla="*/ 523875 h 533400"/>
                <a:gd name="connsiteX5" fmla="*/ 1562100 w 4171950"/>
                <a:gd name="connsiteY5" fmla="*/ 533400 h 533400"/>
                <a:gd name="connsiteX0" fmla="*/ 1562100 w 4143375"/>
                <a:gd name="connsiteY0" fmla="*/ 533400 h 552450"/>
                <a:gd name="connsiteX1" fmla="*/ 0 w 4143375"/>
                <a:gd name="connsiteY1" fmla="*/ 0 h 552450"/>
                <a:gd name="connsiteX2" fmla="*/ 800100 w 4143375"/>
                <a:gd name="connsiteY2" fmla="*/ 47625 h 552450"/>
                <a:gd name="connsiteX3" fmla="*/ 3848100 w 4143375"/>
                <a:gd name="connsiteY3" fmla="*/ 123825 h 552450"/>
                <a:gd name="connsiteX4" fmla="*/ 4143375 w 4143375"/>
                <a:gd name="connsiteY4" fmla="*/ 552450 h 552450"/>
                <a:gd name="connsiteX5" fmla="*/ 1562100 w 4143375"/>
                <a:gd name="connsiteY5" fmla="*/ 533400 h 552450"/>
                <a:gd name="connsiteX0" fmla="*/ 1562100 w 4169316"/>
                <a:gd name="connsiteY0" fmla="*/ 533400 h 533400"/>
                <a:gd name="connsiteX1" fmla="*/ 0 w 4169316"/>
                <a:gd name="connsiteY1" fmla="*/ 0 h 533400"/>
                <a:gd name="connsiteX2" fmla="*/ 800100 w 4169316"/>
                <a:gd name="connsiteY2" fmla="*/ 47625 h 533400"/>
                <a:gd name="connsiteX3" fmla="*/ 3848100 w 4169316"/>
                <a:gd name="connsiteY3" fmla="*/ 123825 h 533400"/>
                <a:gd name="connsiteX4" fmla="*/ 4169316 w 4169316"/>
                <a:gd name="connsiteY4" fmla="*/ 513540 h 533400"/>
                <a:gd name="connsiteX5" fmla="*/ 1562100 w 4169316"/>
                <a:gd name="connsiteY5" fmla="*/ 533400 h 533400"/>
                <a:gd name="connsiteX0" fmla="*/ 1575070 w 4169316"/>
                <a:gd name="connsiteY0" fmla="*/ 546370 h 546370"/>
                <a:gd name="connsiteX1" fmla="*/ 0 w 4169316"/>
                <a:gd name="connsiteY1" fmla="*/ 0 h 546370"/>
                <a:gd name="connsiteX2" fmla="*/ 800100 w 4169316"/>
                <a:gd name="connsiteY2" fmla="*/ 47625 h 546370"/>
                <a:gd name="connsiteX3" fmla="*/ 3848100 w 4169316"/>
                <a:gd name="connsiteY3" fmla="*/ 123825 h 546370"/>
                <a:gd name="connsiteX4" fmla="*/ 4169316 w 4169316"/>
                <a:gd name="connsiteY4" fmla="*/ 513540 h 546370"/>
                <a:gd name="connsiteX5" fmla="*/ 1575070 w 4169316"/>
                <a:gd name="connsiteY5" fmla="*/ 546370 h 546370"/>
                <a:gd name="connsiteX0" fmla="*/ 1575070 w 4169316"/>
                <a:gd name="connsiteY0" fmla="*/ 546370 h 546370"/>
                <a:gd name="connsiteX1" fmla="*/ 0 w 4169316"/>
                <a:gd name="connsiteY1" fmla="*/ 0 h 546370"/>
                <a:gd name="connsiteX2" fmla="*/ 800100 w 4169316"/>
                <a:gd name="connsiteY2" fmla="*/ 47625 h 546370"/>
                <a:gd name="connsiteX3" fmla="*/ 3860800 w 4169316"/>
                <a:gd name="connsiteY3" fmla="*/ 212725 h 546370"/>
                <a:gd name="connsiteX4" fmla="*/ 4169316 w 4169316"/>
                <a:gd name="connsiteY4" fmla="*/ 513540 h 546370"/>
                <a:gd name="connsiteX5" fmla="*/ 1575070 w 4169316"/>
                <a:gd name="connsiteY5" fmla="*/ 546370 h 546370"/>
                <a:gd name="connsiteX0" fmla="*/ 1575070 w 4169316"/>
                <a:gd name="connsiteY0" fmla="*/ 546370 h 546370"/>
                <a:gd name="connsiteX1" fmla="*/ 0 w 4169316"/>
                <a:gd name="connsiteY1" fmla="*/ 0 h 546370"/>
                <a:gd name="connsiteX2" fmla="*/ 800100 w 4169316"/>
                <a:gd name="connsiteY2" fmla="*/ 47625 h 546370"/>
                <a:gd name="connsiteX3" fmla="*/ 2362200 w 4169316"/>
                <a:gd name="connsiteY3" fmla="*/ 339725 h 546370"/>
                <a:gd name="connsiteX4" fmla="*/ 4169316 w 4169316"/>
                <a:gd name="connsiteY4" fmla="*/ 513540 h 546370"/>
                <a:gd name="connsiteX5" fmla="*/ 1575070 w 4169316"/>
                <a:gd name="connsiteY5" fmla="*/ 546370 h 54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9316" h="546370">
                  <a:moveTo>
                    <a:pt x="1575070" y="546370"/>
                  </a:moveTo>
                  <a:lnTo>
                    <a:pt x="0" y="0"/>
                  </a:lnTo>
                  <a:cubicBezTo>
                    <a:pt x="266700" y="15875"/>
                    <a:pt x="406400" y="-8996"/>
                    <a:pt x="800100" y="47625"/>
                  </a:cubicBezTo>
                  <a:cubicBezTo>
                    <a:pt x="1193800" y="104246"/>
                    <a:pt x="1841500" y="242358"/>
                    <a:pt x="2362200" y="339725"/>
                  </a:cubicBezTo>
                  <a:lnTo>
                    <a:pt x="4169316" y="513540"/>
                  </a:lnTo>
                  <a:lnTo>
                    <a:pt x="1575070" y="5463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658781" y="4216400"/>
              <a:ext cx="1957513" cy="431800"/>
            </a:xfrm>
            <a:custGeom>
              <a:avLst/>
              <a:gdLst>
                <a:gd name="connsiteX0" fmla="*/ 0 w 2235200"/>
                <a:gd name="connsiteY0" fmla="*/ 0 h 493486"/>
                <a:gd name="connsiteX1" fmla="*/ 2235200 w 2235200"/>
                <a:gd name="connsiteY1" fmla="*/ 493486 h 493486"/>
                <a:gd name="connsiteX2" fmla="*/ 1045028 w 2235200"/>
                <a:gd name="connsiteY2" fmla="*/ 406400 h 493486"/>
                <a:gd name="connsiteX3" fmla="*/ 0 w 2235200"/>
                <a:gd name="connsiteY3" fmla="*/ 0 h 493486"/>
                <a:gd name="connsiteX0" fmla="*/ 0 w 2216150"/>
                <a:gd name="connsiteY0" fmla="*/ 0 h 474436"/>
                <a:gd name="connsiteX1" fmla="*/ 2216150 w 2216150"/>
                <a:gd name="connsiteY1" fmla="*/ 474436 h 474436"/>
                <a:gd name="connsiteX2" fmla="*/ 1025978 w 2216150"/>
                <a:gd name="connsiteY2" fmla="*/ 387350 h 474436"/>
                <a:gd name="connsiteX3" fmla="*/ 0 w 2216150"/>
                <a:gd name="connsiteY3" fmla="*/ 0 h 474436"/>
                <a:gd name="connsiteX0" fmla="*/ 0 w 1987550"/>
                <a:gd name="connsiteY0" fmla="*/ 0 h 464911"/>
                <a:gd name="connsiteX1" fmla="*/ 1987550 w 1987550"/>
                <a:gd name="connsiteY1" fmla="*/ 464911 h 464911"/>
                <a:gd name="connsiteX2" fmla="*/ 1025978 w 1987550"/>
                <a:gd name="connsiteY2" fmla="*/ 387350 h 464911"/>
                <a:gd name="connsiteX3" fmla="*/ 0 w 1987550"/>
                <a:gd name="connsiteY3" fmla="*/ 0 h 464911"/>
                <a:gd name="connsiteX0" fmla="*/ 0 w 1974580"/>
                <a:gd name="connsiteY0" fmla="*/ 0 h 445456"/>
                <a:gd name="connsiteX1" fmla="*/ 1974580 w 1974580"/>
                <a:gd name="connsiteY1" fmla="*/ 445456 h 445456"/>
                <a:gd name="connsiteX2" fmla="*/ 1025978 w 1974580"/>
                <a:gd name="connsiteY2" fmla="*/ 387350 h 445456"/>
                <a:gd name="connsiteX3" fmla="*/ 0 w 1974580"/>
                <a:gd name="connsiteY3" fmla="*/ 0 h 445456"/>
                <a:gd name="connsiteX0" fmla="*/ 0 w 1955530"/>
                <a:gd name="connsiteY0" fmla="*/ 0 h 435931"/>
                <a:gd name="connsiteX1" fmla="*/ 1955530 w 1955530"/>
                <a:gd name="connsiteY1" fmla="*/ 435931 h 435931"/>
                <a:gd name="connsiteX2" fmla="*/ 1025978 w 1955530"/>
                <a:gd name="connsiteY2" fmla="*/ 387350 h 435931"/>
                <a:gd name="connsiteX3" fmla="*/ 0 w 1955530"/>
                <a:gd name="connsiteY3" fmla="*/ 0 h 435931"/>
                <a:gd name="connsiteX0" fmla="*/ 0 w 1957911"/>
                <a:gd name="connsiteY0" fmla="*/ 0 h 431169"/>
                <a:gd name="connsiteX1" fmla="*/ 1957911 w 1957911"/>
                <a:gd name="connsiteY1" fmla="*/ 431169 h 431169"/>
                <a:gd name="connsiteX2" fmla="*/ 1025978 w 1957911"/>
                <a:gd name="connsiteY2" fmla="*/ 387350 h 431169"/>
                <a:gd name="connsiteX3" fmla="*/ 0 w 1957911"/>
                <a:gd name="connsiteY3" fmla="*/ 0 h 43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911" h="431169">
                  <a:moveTo>
                    <a:pt x="0" y="0"/>
                  </a:moveTo>
                  <a:lnTo>
                    <a:pt x="1957911" y="431169"/>
                  </a:lnTo>
                  <a:lnTo>
                    <a:pt x="1025978" y="387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-29030" y="4203700"/>
              <a:ext cx="5413722" cy="941388"/>
            </a:xfrm>
            <a:custGeom>
              <a:avLst/>
              <a:gdLst>
                <a:gd name="connsiteX0" fmla="*/ 0 w 5384800"/>
                <a:gd name="connsiteY0" fmla="*/ 927100 h 939800"/>
                <a:gd name="connsiteX1" fmla="*/ 0 w 5384800"/>
                <a:gd name="connsiteY1" fmla="*/ 304800 h 939800"/>
                <a:gd name="connsiteX2" fmla="*/ 2667000 w 5384800"/>
                <a:gd name="connsiteY2" fmla="*/ 0 h 939800"/>
                <a:gd name="connsiteX3" fmla="*/ 5384800 w 5384800"/>
                <a:gd name="connsiteY3" fmla="*/ 939800 h 939800"/>
                <a:gd name="connsiteX4" fmla="*/ 0 w 5384800"/>
                <a:gd name="connsiteY4" fmla="*/ 927100 h 939800"/>
                <a:gd name="connsiteX0" fmla="*/ 0 w 5413829"/>
                <a:gd name="connsiteY0" fmla="*/ 941614 h 941614"/>
                <a:gd name="connsiteX1" fmla="*/ 29029 w 5413829"/>
                <a:gd name="connsiteY1" fmla="*/ 304800 h 941614"/>
                <a:gd name="connsiteX2" fmla="*/ 2696029 w 5413829"/>
                <a:gd name="connsiteY2" fmla="*/ 0 h 941614"/>
                <a:gd name="connsiteX3" fmla="*/ 5413829 w 5413829"/>
                <a:gd name="connsiteY3" fmla="*/ 939800 h 941614"/>
                <a:gd name="connsiteX4" fmla="*/ 0 w 5413829"/>
                <a:gd name="connsiteY4" fmla="*/ 941614 h 94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3829" h="941614">
                  <a:moveTo>
                    <a:pt x="0" y="941614"/>
                  </a:moveTo>
                  <a:lnTo>
                    <a:pt x="29029" y="304800"/>
                  </a:lnTo>
                  <a:lnTo>
                    <a:pt x="2696029" y="0"/>
                  </a:lnTo>
                  <a:lnTo>
                    <a:pt x="5413829" y="939800"/>
                  </a:lnTo>
                  <a:lnTo>
                    <a:pt x="0" y="94161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018525" y="4316413"/>
              <a:ext cx="1144660" cy="842962"/>
            </a:xfrm>
            <a:custGeom>
              <a:avLst/>
              <a:gdLst>
                <a:gd name="connsiteX0" fmla="*/ 438150 w 885825"/>
                <a:gd name="connsiteY0" fmla="*/ 619125 h 619125"/>
                <a:gd name="connsiteX1" fmla="*/ 0 w 885825"/>
                <a:gd name="connsiteY1" fmla="*/ 0 h 619125"/>
                <a:gd name="connsiteX2" fmla="*/ 885825 w 885825"/>
                <a:gd name="connsiteY2" fmla="*/ 142875 h 619125"/>
                <a:gd name="connsiteX3" fmla="*/ 876300 w 885825"/>
                <a:gd name="connsiteY3" fmla="*/ 619125 h 619125"/>
                <a:gd name="connsiteX4" fmla="*/ 438150 w 885825"/>
                <a:gd name="connsiteY4" fmla="*/ 619125 h 619125"/>
                <a:gd name="connsiteX0" fmla="*/ 438150 w 885825"/>
                <a:gd name="connsiteY0" fmla="*/ 619125 h 638175"/>
                <a:gd name="connsiteX1" fmla="*/ 0 w 885825"/>
                <a:gd name="connsiteY1" fmla="*/ 0 h 638175"/>
                <a:gd name="connsiteX2" fmla="*/ 885825 w 885825"/>
                <a:gd name="connsiteY2" fmla="*/ 142875 h 638175"/>
                <a:gd name="connsiteX3" fmla="*/ 885825 w 885825"/>
                <a:gd name="connsiteY3" fmla="*/ 638175 h 638175"/>
                <a:gd name="connsiteX4" fmla="*/ 438150 w 885825"/>
                <a:gd name="connsiteY4" fmla="*/ 619125 h 638175"/>
                <a:gd name="connsiteX0" fmla="*/ 502567 w 885825"/>
                <a:gd name="connsiteY0" fmla="*/ 628521 h 638175"/>
                <a:gd name="connsiteX1" fmla="*/ 0 w 885825"/>
                <a:gd name="connsiteY1" fmla="*/ 0 h 638175"/>
                <a:gd name="connsiteX2" fmla="*/ 885825 w 885825"/>
                <a:gd name="connsiteY2" fmla="*/ 142875 h 638175"/>
                <a:gd name="connsiteX3" fmla="*/ 885825 w 885825"/>
                <a:gd name="connsiteY3" fmla="*/ 638175 h 638175"/>
                <a:gd name="connsiteX4" fmla="*/ 502567 w 885825"/>
                <a:gd name="connsiteY4" fmla="*/ 628521 h 638175"/>
                <a:gd name="connsiteX0" fmla="*/ 581850 w 885825"/>
                <a:gd name="connsiteY0" fmla="*/ 637917 h 638175"/>
                <a:gd name="connsiteX1" fmla="*/ 0 w 885825"/>
                <a:gd name="connsiteY1" fmla="*/ 0 h 638175"/>
                <a:gd name="connsiteX2" fmla="*/ 885825 w 885825"/>
                <a:gd name="connsiteY2" fmla="*/ 142875 h 638175"/>
                <a:gd name="connsiteX3" fmla="*/ 885825 w 885825"/>
                <a:gd name="connsiteY3" fmla="*/ 638175 h 638175"/>
                <a:gd name="connsiteX4" fmla="*/ 581850 w 885825"/>
                <a:gd name="connsiteY4" fmla="*/ 637917 h 638175"/>
                <a:gd name="connsiteX0" fmla="*/ 570700 w 885825"/>
                <a:gd name="connsiteY0" fmla="*/ 620299 h 638175"/>
                <a:gd name="connsiteX1" fmla="*/ 0 w 885825"/>
                <a:gd name="connsiteY1" fmla="*/ 0 h 638175"/>
                <a:gd name="connsiteX2" fmla="*/ 885825 w 885825"/>
                <a:gd name="connsiteY2" fmla="*/ 142875 h 638175"/>
                <a:gd name="connsiteX3" fmla="*/ 885825 w 885825"/>
                <a:gd name="connsiteY3" fmla="*/ 638175 h 638175"/>
                <a:gd name="connsiteX4" fmla="*/ 570700 w 885825"/>
                <a:gd name="connsiteY4" fmla="*/ 620299 h 638175"/>
                <a:gd name="connsiteX0" fmla="*/ 570700 w 885825"/>
                <a:gd name="connsiteY0" fmla="*/ 620299 h 624081"/>
                <a:gd name="connsiteX1" fmla="*/ 0 w 885825"/>
                <a:gd name="connsiteY1" fmla="*/ 0 h 624081"/>
                <a:gd name="connsiteX2" fmla="*/ 885825 w 885825"/>
                <a:gd name="connsiteY2" fmla="*/ 142875 h 624081"/>
                <a:gd name="connsiteX3" fmla="*/ 874675 w 885825"/>
                <a:gd name="connsiteY3" fmla="*/ 624081 h 624081"/>
                <a:gd name="connsiteX4" fmla="*/ 570700 w 885825"/>
                <a:gd name="connsiteY4" fmla="*/ 620299 h 624081"/>
                <a:gd name="connsiteX0" fmla="*/ 578133 w 893258"/>
                <a:gd name="connsiteY0" fmla="*/ 620299 h 624081"/>
                <a:gd name="connsiteX1" fmla="*/ 0 w 893258"/>
                <a:gd name="connsiteY1" fmla="*/ 0 h 624081"/>
                <a:gd name="connsiteX2" fmla="*/ 893258 w 893258"/>
                <a:gd name="connsiteY2" fmla="*/ 142875 h 624081"/>
                <a:gd name="connsiteX3" fmla="*/ 882108 w 893258"/>
                <a:gd name="connsiteY3" fmla="*/ 624081 h 624081"/>
                <a:gd name="connsiteX4" fmla="*/ 578133 w 893258"/>
                <a:gd name="connsiteY4" fmla="*/ 620299 h 62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3258" h="624081">
                  <a:moveTo>
                    <a:pt x="578133" y="620299"/>
                  </a:moveTo>
                  <a:lnTo>
                    <a:pt x="0" y="0"/>
                  </a:lnTo>
                  <a:lnTo>
                    <a:pt x="893258" y="142875"/>
                  </a:lnTo>
                  <a:lnTo>
                    <a:pt x="882108" y="624081"/>
                  </a:lnTo>
                  <a:lnTo>
                    <a:pt x="578133" y="62029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621435" y="4310063"/>
              <a:ext cx="1711435" cy="519112"/>
            </a:xfrm>
            <a:custGeom>
              <a:avLst/>
              <a:gdLst>
                <a:gd name="connsiteX0" fmla="*/ 619125 w 781050"/>
                <a:gd name="connsiteY0" fmla="*/ 9525 h 400050"/>
                <a:gd name="connsiteX1" fmla="*/ 0 w 781050"/>
                <a:gd name="connsiteY1" fmla="*/ 400050 h 400050"/>
                <a:gd name="connsiteX2" fmla="*/ 781050 w 781050"/>
                <a:gd name="connsiteY2" fmla="*/ 285750 h 400050"/>
                <a:gd name="connsiteX3" fmla="*/ 685800 w 781050"/>
                <a:gd name="connsiteY3" fmla="*/ 0 h 400050"/>
                <a:gd name="connsiteX4" fmla="*/ 619125 w 781050"/>
                <a:gd name="connsiteY4" fmla="*/ 9525 h 400050"/>
                <a:gd name="connsiteX0" fmla="*/ 685800 w 781050"/>
                <a:gd name="connsiteY0" fmla="*/ 0 h 400050"/>
                <a:gd name="connsiteX1" fmla="*/ 0 w 781050"/>
                <a:gd name="connsiteY1" fmla="*/ 400050 h 400050"/>
                <a:gd name="connsiteX2" fmla="*/ 781050 w 781050"/>
                <a:gd name="connsiteY2" fmla="*/ 285750 h 400050"/>
                <a:gd name="connsiteX3" fmla="*/ 685800 w 781050"/>
                <a:gd name="connsiteY3" fmla="*/ 0 h 400050"/>
                <a:gd name="connsiteX0" fmla="*/ 685800 w 809625"/>
                <a:gd name="connsiteY0" fmla="*/ 0 h 400050"/>
                <a:gd name="connsiteX1" fmla="*/ 0 w 809625"/>
                <a:gd name="connsiteY1" fmla="*/ 400050 h 400050"/>
                <a:gd name="connsiteX2" fmla="*/ 809625 w 809625"/>
                <a:gd name="connsiteY2" fmla="*/ 304800 h 400050"/>
                <a:gd name="connsiteX3" fmla="*/ 685800 w 809625"/>
                <a:gd name="connsiteY3" fmla="*/ 0 h 400050"/>
                <a:gd name="connsiteX0" fmla="*/ 695325 w 819150"/>
                <a:gd name="connsiteY0" fmla="*/ 0 h 376237"/>
                <a:gd name="connsiteX1" fmla="*/ 0 w 819150"/>
                <a:gd name="connsiteY1" fmla="*/ 376237 h 376237"/>
                <a:gd name="connsiteX2" fmla="*/ 819150 w 819150"/>
                <a:gd name="connsiteY2" fmla="*/ 304800 h 376237"/>
                <a:gd name="connsiteX3" fmla="*/ 695325 w 819150"/>
                <a:gd name="connsiteY3" fmla="*/ 0 h 376237"/>
                <a:gd name="connsiteX0" fmla="*/ 971550 w 1095375"/>
                <a:gd name="connsiteY0" fmla="*/ 0 h 404812"/>
                <a:gd name="connsiteX1" fmla="*/ 0 w 1095375"/>
                <a:gd name="connsiteY1" fmla="*/ 404812 h 404812"/>
                <a:gd name="connsiteX2" fmla="*/ 1095375 w 1095375"/>
                <a:gd name="connsiteY2" fmla="*/ 304800 h 404812"/>
                <a:gd name="connsiteX3" fmla="*/ 971550 w 1095375"/>
                <a:gd name="connsiteY3" fmla="*/ 0 h 404812"/>
                <a:gd name="connsiteX0" fmla="*/ 971550 w 1165225"/>
                <a:gd name="connsiteY0" fmla="*/ 0 h 431800"/>
                <a:gd name="connsiteX1" fmla="*/ 0 w 1165225"/>
                <a:gd name="connsiteY1" fmla="*/ 404812 h 431800"/>
                <a:gd name="connsiteX2" fmla="*/ 1165225 w 1165225"/>
                <a:gd name="connsiteY2" fmla="*/ 431800 h 431800"/>
                <a:gd name="connsiteX3" fmla="*/ 971550 w 1165225"/>
                <a:gd name="connsiteY3" fmla="*/ 0 h 431800"/>
                <a:gd name="connsiteX0" fmla="*/ 971550 w 1222375"/>
                <a:gd name="connsiteY0" fmla="*/ 0 h 514350"/>
                <a:gd name="connsiteX1" fmla="*/ 0 w 1222375"/>
                <a:gd name="connsiteY1" fmla="*/ 404812 h 514350"/>
                <a:gd name="connsiteX2" fmla="*/ 1222375 w 1222375"/>
                <a:gd name="connsiteY2" fmla="*/ 514350 h 514350"/>
                <a:gd name="connsiteX3" fmla="*/ 971550 w 1222375"/>
                <a:gd name="connsiteY3" fmla="*/ 0 h 514350"/>
                <a:gd name="connsiteX0" fmla="*/ 984250 w 1235075"/>
                <a:gd name="connsiteY0" fmla="*/ 0 h 514350"/>
                <a:gd name="connsiteX1" fmla="*/ 0 w 1235075"/>
                <a:gd name="connsiteY1" fmla="*/ 449262 h 514350"/>
                <a:gd name="connsiteX2" fmla="*/ 1235075 w 1235075"/>
                <a:gd name="connsiteY2" fmla="*/ 514350 h 514350"/>
                <a:gd name="connsiteX3" fmla="*/ 984250 w 1235075"/>
                <a:gd name="connsiteY3" fmla="*/ 0 h 514350"/>
                <a:gd name="connsiteX0" fmla="*/ 984250 w 1101725"/>
                <a:gd name="connsiteY0" fmla="*/ 0 h 449262"/>
                <a:gd name="connsiteX1" fmla="*/ 0 w 1101725"/>
                <a:gd name="connsiteY1" fmla="*/ 449262 h 449262"/>
                <a:gd name="connsiteX2" fmla="*/ 1101725 w 1101725"/>
                <a:gd name="connsiteY2" fmla="*/ 336550 h 449262"/>
                <a:gd name="connsiteX3" fmla="*/ 984250 w 1101725"/>
                <a:gd name="connsiteY3" fmla="*/ 0 h 449262"/>
                <a:gd name="connsiteX0" fmla="*/ 850900 w 968375"/>
                <a:gd name="connsiteY0" fmla="*/ 0 h 411162"/>
                <a:gd name="connsiteX1" fmla="*/ 0 w 968375"/>
                <a:gd name="connsiteY1" fmla="*/ 411162 h 411162"/>
                <a:gd name="connsiteX2" fmla="*/ 968375 w 968375"/>
                <a:gd name="connsiteY2" fmla="*/ 336550 h 411162"/>
                <a:gd name="connsiteX3" fmla="*/ 850900 w 968375"/>
                <a:gd name="connsiteY3" fmla="*/ 0 h 411162"/>
                <a:gd name="connsiteX0" fmla="*/ 850900 w 955675"/>
                <a:gd name="connsiteY0" fmla="*/ 0 h 411162"/>
                <a:gd name="connsiteX1" fmla="*/ 0 w 955675"/>
                <a:gd name="connsiteY1" fmla="*/ 411162 h 411162"/>
                <a:gd name="connsiteX2" fmla="*/ 955675 w 955675"/>
                <a:gd name="connsiteY2" fmla="*/ 374650 h 411162"/>
                <a:gd name="connsiteX3" fmla="*/ 850900 w 955675"/>
                <a:gd name="connsiteY3" fmla="*/ 0 h 411162"/>
                <a:gd name="connsiteX0" fmla="*/ 850900 w 1025525"/>
                <a:gd name="connsiteY0" fmla="*/ 0 h 411162"/>
                <a:gd name="connsiteX1" fmla="*/ 0 w 1025525"/>
                <a:gd name="connsiteY1" fmla="*/ 411162 h 411162"/>
                <a:gd name="connsiteX2" fmla="*/ 1025525 w 1025525"/>
                <a:gd name="connsiteY2" fmla="*/ 355600 h 411162"/>
                <a:gd name="connsiteX3" fmla="*/ 850900 w 1025525"/>
                <a:gd name="connsiteY3" fmla="*/ 0 h 411162"/>
                <a:gd name="connsiteX0" fmla="*/ 850900 w 1019175"/>
                <a:gd name="connsiteY0" fmla="*/ 0 h 411162"/>
                <a:gd name="connsiteX1" fmla="*/ 0 w 1019175"/>
                <a:gd name="connsiteY1" fmla="*/ 411162 h 411162"/>
                <a:gd name="connsiteX2" fmla="*/ 1019175 w 1019175"/>
                <a:gd name="connsiteY2" fmla="*/ 361950 h 411162"/>
                <a:gd name="connsiteX3" fmla="*/ 850900 w 1019175"/>
                <a:gd name="connsiteY3" fmla="*/ 0 h 411162"/>
                <a:gd name="connsiteX0" fmla="*/ 850900 w 873125"/>
                <a:gd name="connsiteY0" fmla="*/ 0 h 411162"/>
                <a:gd name="connsiteX1" fmla="*/ 0 w 873125"/>
                <a:gd name="connsiteY1" fmla="*/ 411162 h 411162"/>
                <a:gd name="connsiteX2" fmla="*/ 873125 w 873125"/>
                <a:gd name="connsiteY2" fmla="*/ 349250 h 411162"/>
                <a:gd name="connsiteX3" fmla="*/ 850900 w 873125"/>
                <a:gd name="connsiteY3" fmla="*/ 0 h 411162"/>
                <a:gd name="connsiteX0" fmla="*/ 1123950 w 1146175"/>
                <a:gd name="connsiteY0" fmla="*/ 0 h 423862"/>
                <a:gd name="connsiteX1" fmla="*/ 0 w 1146175"/>
                <a:gd name="connsiteY1" fmla="*/ 423862 h 423862"/>
                <a:gd name="connsiteX2" fmla="*/ 1146175 w 1146175"/>
                <a:gd name="connsiteY2" fmla="*/ 349250 h 423862"/>
                <a:gd name="connsiteX3" fmla="*/ 1123950 w 1146175"/>
                <a:gd name="connsiteY3" fmla="*/ 0 h 423862"/>
                <a:gd name="connsiteX0" fmla="*/ 1123950 w 1330325"/>
                <a:gd name="connsiteY0" fmla="*/ 0 h 423862"/>
                <a:gd name="connsiteX1" fmla="*/ 0 w 1330325"/>
                <a:gd name="connsiteY1" fmla="*/ 423862 h 423862"/>
                <a:gd name="connsiteX2" fmla="*/ 1330325 w 1330325"/>
                <a:gd name="connsiteY2" fmla="*/ 400050 h 423862"/>
                <a:gd name="connsiteX3" fmla="*/ 1123950 w 1330325"/>
                <a:gd name="connsiteY3" fmla="*/ 0 h 423862"/>
                <a:gd name="connsiteX0" fmla="*/ 955291 w 1330325"/>
                <a:gd name="connsiteY0" fmla="*/ 0 h 430196"/>
                <a:gd name="connsiteX1" fmla="*/ 0 w 1330325"/>
                <a:gd name="connsiteY1" fmla="*/ 430196 h 430196"/>
                <a:gd name="connsiteX2" fmla="*/ 1330325 w 1330325"/>
                <a:gd name="connsiteY2" fmla="*/ 406384 h 430196"/>
                <a:gd name="connsiteX3" fmla="*/ 955291 w 1330325"/>
                <a:gd name="connsiteY3" fmla="*/ 0 h 430196"/>
                <a:gd name="connsiteX0" fmla="*/ 955291 w 1226953"/>
                <a:gd name="connsiteY0" fmla="*/ 0 h 430196"/>
                <a:gd name="connsiteX1" fmla="*/ 0 w 1226953"/>
                <a:gd name="connsiteY1" fmla="*/ 430196 h 430196"/>
                <a:gd name="connsiteX2" fmla="*/ 1226953 w 1226953"/>
                <a:gd name="connsiteY2" fmla="*/ 425385 h 430196"/>
                <a:gd name="connsiteX3" fmla="*/ 955291 w 1226953"/>
                <a:gd name="connsiteY3" fmla="*/ 0 h 430196"/>
                <a:gd name="connsiteX0" fmla="*/ 1194679 w 1466341"/>
                <a:gd name="connsiteY0" fmla="*/ 0 h 518868"/>
                <a:gd name="connsiteX1" fmla="*/ 0 w 1466341"/>
                <a:gd name="connsiteY1" fmla="*/ 518868 h 518868"/>
                <a:gd name="connsiteX2" fmla="*/ 1466341 w 1466341"/>
                <a:gd name="connsiteY2" fmla="*/ 425385 h 518868"/>
                <a:gd name="connsiteX3" fmla="*/ 1194679 w 1466341"/>
                <a:gd name="connsiteY3" fmla="*/ 0 h 51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6341" h="518868">
                  <a:moveTo>
                    <a:pt x="1194679" y="0"/>
                  </a:moveTo>
                  <a:lnTo>
                    <a:pt x="0" y="518868"/>
                  </a:lnTo>
                  <a:lnTo>
                    <a:pt x="1466341" y="425385"/>
                  </a:lnTo>
                  <a:lnTo>
                    <a:pt x="1194679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244794" y="4699000"/>
              <a:ext cx="4413533" cy="450850"/>
            </a:xfrm>
            <a:custGeom>
              <a:avLst/>
              <a:gdLst>
                <a:gd name="connsiteX0" fmla="*/ 1076325 w 4057650"/>
                <a:gd name="connsiteY0" fmla="*/ 542925 h 542925"/>
                <a:gd name="connsiteX1" fmla="*/ 0 w 4057650"/>
                <a:gd name="connsiteY1" fmla="*/ 133350 h 542925"/>
                <a:gd name="connsiteX2" fmla="*/ 3590925 w 4057650"/>
                <a:gd name="connsiteY2" fmla="*/ 0 h 542925"/>
                <a:gd name="connsiteX3" fmla="*/ 4057650 w 4057650"/>
                <a:gd name="connsiteY3" fmla="*/ 533400 h 542925"/>
                <a:gd name="connsiteX4" fmla="*/ 1076325 w 4057650"/>
                <a:gd name="connsiteY4" fmla="*/ 542925 h 542925"/>
                <a:gd name="connsiteX0" fmla="*/ 1076325 w 4057650"/>
                <a:gd name="connsiteY0" fmla="*/ 476250 h 476250"/>
                <a:gd name="connsiteX1" fmla="*/ 0 w 4057650"/>
                <a:gd name="connsiteY1" fmla="*/ 66675 h 476250"/>
                <a:gd name="connsiteX2" fmla="*/ 3590925 w 4057650"/>
                <a:gd name="connsiteY2" fmla="*/ 0 h 476250"/>
                <a:gd name="connsiteX3" fmla="*/ 4057650 w 4057650"/>
                <a:gd name="connsiteY3" fmla="*/ 466725 h 476250"/>
                <a:gd name="connsiteX4" fmla="*/ 1076325 w 4057650"/>
                <a:gd name="connsiteY4" fmla="*/ 476250 h 476250"/>
                <a:gd name="connsiteX0" fmla="*/ 1076325 w 4057650"/>
                <a:gd name="connsiteY0" fmla="*/ 463550 h 463550"/>
                <a:gd name="connsiteX1" fmla="*/ 0 w 4057650"/>
                <a:gd name="connsiteY1" fmla="*/ 53975 h 463550"/>
                <a:gd name="connsiteX2" fmla="*/ 3413125 w 4057650"/>
                <a:gd name="connsiteY2" fmla="*/ 0 h 463550"/>
                <a:gd name="connsiteX3" fmla="*/ 4057650 w 4057650"/>
                <a:gd name="connsiteY3" fmla="*/ 454025 h 463550"/>
                <a:gd name="connsiteX4" fmla="*/ 1076325 w 4057650"/>
                <a:gd name="connsiteY4" fmla="*/ 463550 h 463550"/>
                <a:gd name="connsiteX0" fmla="*/ 1076325 w 4057650"/>
                <a:gd name="connsiteY0" fmla="*/ 438150 h 438150"/>
                <a:gd name="connsiteX1" fmla="*/ 0 w 4057650"/>
                <a:gd name="connsiteY1" fmla="*/ 28575 h 438150"/>
                <a:gd name="connsiteX2" fmla="*/ 3330575 w 4057650"/>
                <a:gd name="connsiteY2" fmla="*/ 0 h 438150"/>
                <a:gd name="connsiteX3" fmla="*/ 4057650 w 4057650"/>
                <a:gd name="connsiteY3" fmla="*/ 428625 h 438150"/>
                <a:gd name="connsiteX4" fmla="*/ 1076325 w 4057650"/>
                <a:gd name="connsiteY4" fmla="*/ 438150 h 438150"/>
                <a:gd name="connsiteX0" fmla="*/ 1076325 w 4140200"/>
                <a:gd name="connsiteY0" fmla="*/ 438150 h 447675"/>
                <a:gd name="connsiteX1" fmla="*/ 0 w 4140200"/>
                <a:gd name="connsiteY1" fmla="*/ 28575 h 447675"/>
                <a:gd name="connsiteX2" fmla="*/ 3330575 w 4140200"/>
                <a:gd name="connsiteY2" fmla="*/ 0 h 447675"/>
                <a:gd name="connsiteX3" fmla="*/ 4140200 w 4140200"/>
                <a:gd name="connsiteY3" fmla="*/ 447675 h 447675"/>
                <a:gd name="connsiteX4" fmla="*/ 1076325 w 4140200"/>
                <a:gd name="connsiteY4" fmla="*/ 438150 h 447675"/>
                <a:gd name="connsiteX0" fmla="*/ 1076325 w 4140200"/>
                <a:gd name="connsiteY0" fmla="*/ 438150 h 438150"/>
                <a:gd name="connsiteX1" fmla="*/ 0 w 4140200"/>
                <a:gd name="connsiteY1" fmla="*/ 28575 h 438150"/>
                <a:gd name="connsiteX2" fmla="*/ 3330575 w 4140200"/>
                <a:gd name="connsiteY2" fmla="*/ 0 h 438150"/>
                <a:gd name="connsiteX3" fmla="*/ 4140200 w 4140200"/>
                <a:gd name="connsiteY3" fmla="*/ 428625 h 438150"/>
                <a:gd name="connsiteX4" fmla="*/ 1076325 w 4140200"/>
                <a:gd name="connsiteY4" fmla="*/ 438150 h 438150"/>
                <a:gd name="connsiteX0" fmla="*/ 1412875 w 4476750"/>
                <a:gd name="connsiteY0" fmla="*/ 454025 h 454025"/>
                <a:gd name="connsiteX1" fmla="*/ 0 w 4476750"/>
                <a:gd name="connsiteY1" fmla="*/ 0 h 454025"/>
                <a:gd name="connsiteX2" fmla="*/ 3667125 w 4476750"/>
                <a:gd name="connsiteY2" fmla="*/ 15875 h 454025"/>
                <a:gd name="connsiteX3" fmla="*/ 4476750 w 4476750"/>
                <a:gd name="connsiteY3" fmla="*/ 444500 h 454025"/>
                <a:gd name="connsiteX4" fmla="*/ 1412875 w 4476750"/>
                <a:gd name="connsiteY4" fmla="*/ 454025 h 454025"/>
                <a:gd name="connsiteX0" fmla="*/ 1501775 w 4476750"/>
                <a:gd name="connsiteY0" fmla="*/ 460375 h 460375"/>
                <a:gd name="connsiteX1" fmla="*/ 0 w 4476750"/>
                <a:gd name="connsiteY1" fmla="*/ 0 h 460375"/>
                <a:gd name="connsiteX2" fmla="*/ 3667125 w 4476750"/>
                <a:gd name="connsiteY2" fmla="*/ 15875 h 460375"/>
                <a:gd name="connsiteX3" fmla="*/ 4476750 w 4476750"/>
                <a:gd name="connsiteY3" fmla="*/ 444500 h 460375"/>
                <a:gd name="connsiteX4" fmla="*/ 1501775 w 4476750"/>
                <a:gd name="connsiteY4" fmla="*/ 460375 h 460375"/>
                <a:gd name="connsiteX0" fmla="*/ 1501775 w 4476750"/>
                <a:gd name="connsiteY0" fmla="*/ 460375 h 460375"/>
                <a:gd name="connsiteX1" fmla="*/ 0 w 4476750"/>
                <a:gd name="connsiteY1" fmla="*/ 0 h 460375"/>
                <a:gd name="connsiteX2" fmla="*/ 3667125 w 4476750"/>
                <a:gd name="connsiteY2" fmla="*/ 85725 h 460375"/>
                <a:gd name="connsiteX3" fmla="*/ 4476750 w 4476750"/>
                <a:gd name="connsiteY3" fmla="*/ 444500 h 460375"/>
                <a:gd name="connsiteX4" fmla="*/ 1501775 w 4476750"/>
                <a:gd name="connsiteY4" fmla="*/ 460375 h 460375"/>
                <a:gd name="connsiteX0" fmla="*/ 1501775 w 4476750"/>
                <a:gd name="connsiteY0" fmla="*/ 469900 h 469900"/>
                <a:gd name="connsiteX1" fmla="*/ 0 w 4476750"/>
                <a:gd name="connsiteY1" fmla="*/ 9525 h 469900"/>
                <a:gd name="connsiteX2" fmla="*/ 3705225 w 4476750"/>
                <a:gd name="connsiteY2" fmla="*/ 0 h 469900"/>
                <a:gd name="connsiteX3" fmla="*/ 4476750 w 4476750"/>
                <a:gd name="connsiteY3" fmla="*/ 454025 h 469900"/>
                <a:gd name="connsiteX4" fmla="*/ 1501775 w 4476750"/>
                <a:gd name="connsiteY4" fmla="*/ 469900 h 469900"/>
                <a:gd name="connsiteX0" fmla="*/ 1501775 w 4476750"/>
                <a:gd name="connsiteY0" fmla="*/ 460375 h 460375"/>
                <a:gd name="connsiteX1" fmla="*/ 0 w 4476750"/>
                <a:gd name="connsiteY1" fmla="*/ 0 h 460375"/>
                <a:gd name="connsiteX2" fmla="*/ 3895725 w 4476750"/>
                <a:gd name="connsiteY2" fmla="*/ 22225 h 460375"/>
                <a:gd name="connsiteX3" fmla="*/ 4476750 w 4476750"/>
                <a:gd name="connsiteY3" fmla="*/ 444500 h 460375"/>
                <a:gd name="connsiteX4" fmla="*/ 1501775 w 4476750"/>
                <a:gd name="connsiteY4" fmla="*/ 460375 h 460375"/>
                <a:gd name="connsiteX0" fmla="*/ 1501775 w 4235450"/>
                <a:gd name="connsiteY0" fmla="*/ 460375 h 460375"/>
                <a:gd name="connsiteX1" fmla="*/ 0 w 4235450"/>
                <a:gd name="connsiteY1" fmla="*/ 0 h 460375"/>
                <a:gd name="connsiteX2" fmla="*/ 3895725 w 4235450"/>
                <a:gd name="connsiteY2" fmla="*/ 22225 h 460375"/>
                <a:gd name="connsiteX3" fmla="*/ 4235450 w 4235450"/>
                <a:gd name="connsiteY3" fmla="*/ 444500 h 460375"/>
                <a:gd name="connsiteX4" fmla="*/ 1501775 w 4235450"/>
                <a:gd name="connsiteY4" fmla="*/ 460375 h 460375"/>
                <a:gd name="connsiteX0" fmla="*/ 1501775 w 4337050"/>
                <a:gd name="connsiteY0" fmla="*/ 460375 h 460375"/>
                <a:gd name="connsiteX1" fmla="*/ 0 w 4337050"/>
                <a:gd name="connsiteY1" fmla="*/ 0 h 460375"/>
                <a:gd name="connsiteX2" fmla="*/ 3895725 w 4337050"/>
                <a:gd name="connsiteY2" fmla="*/ 22225 h 460375"/>
                <a:gd name="connsiteX3" fmla="*/ 4337050 w 4337050"/>
                <a:gd name="connsiteY3" fmla="*/ 457200 h 460375"/>
                <a:gd name="connsiteX4" fmla="*/ 1501775 w 4337050"/>
                <a:gd name="connsiteY4" fmla="*/ 460375 h 460375"/>
                <a:gd name="connsiteX0" fmla="*/ 1501775 w 4337050"/>
                <a:gd name="connsiteY0" fmla="*/ 460375 h 460375"/>
                <a:gd name="connsiteX1" fmla="*/ 0 w 4337050"/>
                <a:gd name="connsiteY1" fmla="*/ 0 h 460375"/>
                <a:gd name="connsiteX2" fmla="*/ 4022725 w 4337050"/>
                <a:gd name="connsiteY2" fmla="*/ 85725 h 460375"/>
                <a:gd name="connsiteX3" fmla="*/ 4337050 w 4337050"/>
                <a:gd name="connsiteY3" fmla="*/ 457200 h 460375"/>
                <a:gd name="connsiteX4" fmla="*/ 1501775 w 4337050"/>
                <a:gd name="connsiteY4" fmla="*/ 460375 h 460375"/>
                <a:gd name="connsiteX0" fmla="*/ 1501775 w 4337050"/>
                <a:gd name="connsiteY0" fmla="*/ 460375 h 460375"/>
                <a:gd name="connsiteX1" fmla="*/ 0 w 4337050"/>
                <a:gd name="connsiteY1" fmla="*/ 0 h 460375"/>
                <a:gd name="connsiteX2" fmla="*/ 3952875 w 4337050"/>
                <a:gd name="connsiteY2" fmla="*/ 22225 h 460375"/>
                <a:gd name="connsiteX3" fmla="*/ 4337050 w 4337050"/>
                <a:gd name="connsiteY3" fmla="*/ 457200 h 460375"/>
                <a:gd name="connsiteX4" fmla="*/ 1501775 w 4337050"/>
                <a:gd name="connsiteY4" fmla="*/ 460375 h 460375"/>
                <a:gd name="connsiteX0" fmla="*/ 1501775 w 4337050"/>
                <a:gd name="connsiteY0" fmla="*/ 460375 h 460375"/>
                <a:gd name="connsiteX1" fmla="*/ 0 w 4337050"/>
                <a:gd name="connsiteY1" fmla="*/ 0 h 460375"/>
                <a:gd name="connsiteX2" fmla="*/ 3965575 w 4337050"/>
                <a:gd name="connsiteY2" fmla="*/ 3175 h 460375"/>
                <a:gd name="connsiteX3" fmla="*/ 4337050 w 4337050"/>
                <a:gd name="connsiteY3" fmla="*/ 457200 h 460375"/>
                <a:gd name="connsiteX4" fmla="*/ 1501775 w 4337050"/>
                <a:gd name="connsiteY4" fmla="*/ 460375 h 460375"/>
                <a:gd name="connsiteX0" fmla="*/ 1501775 w 4337050"/>
                <a:gd name="connsiteY0" fmla="*/ 460375 h 460375"/>
                <a:gd name="connsiteX1" fmla="*/ 0 w 4337050"/>
                <a:gd name="connsiteY1" fmla="*/ 0 h 460375"/>
                <a:gd name="connsiteX2" fmla="*/ 3978275 w 4337050"/>
                <a:gd name="connsiteY2" fmla="*/ 34925 h 460375"/>
                <a:gd name="connsiteX3" fmla="*/ 4337050 w 4337050"/>
                <a:gd name="connsiteY3" fmla="*/ 457200 h 460375"/>
                <a:gd name="connsiteX4" fmla="*/ 1501775 w 4337050"/>
                <a:gd name="connsiteY4" fmla="*/ 460375 h 460375"/>
                <a:gd name="connsiteX0" fmla="*/ 1501775 w 4337050"/>
                <a:gd name="connsiteY0" fmla="*/ 460375 h 460375"/>
                <a:gd name="connsiteX1" fmla="*/ 0 w 4337050"/>
                <a:gd name="connsiteY1" fmla="*/ 0 h 460375"/>
                <a:gd name="connsiteX2" fmla="*/ 4003675 w 4337050"/>
                <a:gd name="connsiteY2" fmla="*/ 41275 h 460375"/>
                <a:gd name="connsiteX3" fmla="*/ 4337050 w 4337050"/>
                <a:gd name="connsiteY3" fmla="*/ 457200 h 460375"/>
                <a:gd name="connsiteX4" fmla="*/ 1501775 w 4337050"/>
                <a:gd name="connsiteY4" fmla="*/ 460375 h 460375"/>
                <a:gd name="connsiteX0" fmla="*/ 1501775 w 4337050"/>
                <a:gd name="connsiteY0" fmla="*/ 460375 h 460375"/>
                <a:gd name="connsiteX1" fmla="*/ 0 w 4337050"/>
                <a:gd name="connsiteY1" fmla="*/ 0 h 460375"/>
                <a:gd name="connsiteX2" fmla="*/ 4143375 w 4337050"/>
                <a:gd name="connsiteY2" fmla="*/ 206375 h 460375"/>
                <a:gd name="connsiteX3" fmla="*/ 4337050 w 4337050"/>
                <a:gd name="connsiteY3" fmla="*/ 457200 h 460375"/>
                <a:gd name="connsiteX4" fmla="*/ 1501775 w 4337050"/>
                <a:gd name="connsiteY4" fmla="*/ 460375 h 460375"/>
                <a:gd name="connsiteX0" fmla="*/ 1501775 w 4337050"/>
                <a:gd name="connsiteY0" fmla="*/ 460375 h 460375"/>
                <a:gd name="connsiteX1" fmla="*/ 0 w 4337050"/>
                <a:gd name="connsiteY1" fmla="*/ 0 h 460375"/>
                <a:gd name="connsiteX2" fmla="*/ 4175125 w 4337050"/>
                <a:gd name="connsiteY2" fmla="*/ 161925 h 460375"/>
                <a:gd name="connsiteX3" fmla="*/ 4337050 w 4337050"/>
                <a:gd name="connsiteY3" fmla="*/ 457200 h 460375"/>
                <a:gd name="connsiteX4" fmla="*/ 1501775 w 4337050"/>
                <a:gd name="connsiteY4" fmla="*/ 460375 h 460375"/>
                <a:gd name="connsiteX0" fmla="*/ 1501775 w 4381500"/>
                <a:gd name="connsiteY0" fmla="*/ 460375 h 460375"/>
                <a:gd name="connsiteX1" fmla="*/ 0 w 4381500"/>
                <a:gd name="connsiteY1" fmla="*/ 0 h 460375"/>
                <a:gd name="connsiteX2" fmla="*/ 4175125 w 4381500"/>
                <a:gd name="connsiteY2" fmla="*/ 161925 h 460375"/>
                <a:gd name="connsiteX3" fmla="*/ 4381500 w 4381500"/>
                <a:gd name="connsiteY3" fmla="*/ 457200 h 460375"/>
                <a:gd name="connsiteX4" fmla="*/ 1501775 w 4381500"/>
                <a:gd name="connsiteY4" fmla="*/ 460375 h 460375"/>
                <a:gd name="connsiteX0" fmla="*/ 1501775 w 4425950"/>
                <a:gd name="connsiteY0" fmla="*/ 460375 h 460375"/>
                <a:gd name="connsiteX1" fmla="*/ 0 w 4425950"/>
                <a:gd name="connsiteY1" fmla="*/ 0 h 460375"/>
                <a:gd name="connsiteX2" fmla="*/ 4175125 w 4425950"/>
                <a:gd name="connsiteY2" fmla="*/ 161925 h 460375"/>
                <a:gd name="connsiteX3" fmla="*/ 4425950 w 4425950"/>
                <a:gd name="connsiteY3" fmla="*/ 450850 h 460375"/>
                <a:gd name="connsiteX4" fmla="*/ 1501775 w 4425950"/>
                <a:gd name="connsiteY4" fmla="*/ 460375 h 460375"/>
                <a:gd name="connsiteX0" fmla="*/ 1501775 w 4394200"/>
                <a:gd name="connsiteY0" fmla="*/ 460375 h 460375"/>
                <a:gd name="connsiteX1" fmla="*/ 0 w 4394200"/>
                <a:gd name="connsiteY1" fmla="*/ 0 h 460375"/>
                <a:gd name="connsiteX2" fmla="*/ 4175125 w 4394200"/>
                <a:gd name="connsiteY2" fmla="*/ 161925 h 460375"/>
                <a:gd name="connsiteX3" fmla="*/ 4394200 w 4394200"/>
                <a:gd name="connsiteY3" fmla="*/ 450850 h 460375"/>
                <a:gd name="connsiteX4" fmla="*/ 1501775 w 4394200"/>
                <a:gd name="connsiteY4" fmla="*/ 460375 h 460375"/>
                <a:gd name="connsiteX0" fmla="*/ 1501775 w 4413250"/>
                <a:gd name="connsiteY0" fmla="*/ 460375 h 460375"/>
                <a:gd name="connsiteX1" fmla="*/ 0 w 4413250"/>
                <a:gd name="connsiteY1" fmla="*/ 0 h 460375"/>
                <a:gd name="connsiteX2" fmla="*/ 4175125 w 4413250"/>
                <a:gd name="connsiteY2" fmla="*/ 161925 h 460375"/>
                <a:gd name="connsiteX3" fmla="*/ 4413250 w 4413250"/>
                <a:gd name="connsiteY3" fmla="*/ 450850 h 460375"/>
                <a:gd name="connsiteX4" fmla="*/ 1501775 w 4413250"/>
                <a:gd name="connsiteY4" fmla="*/ 460375 h 460375"/>
                <a:gd name="connsiteX0" fmla="*/ 1482725 w 4413250"/>
                <a:gd name="connsiteY0" fmla="*/ 450850 h 450850"/>
                <a:gd name="connsiteX1" fmla="*/ 0 w 4413250"/>
                <a:gd name="connsiteY1" fmla="*/ 0 h 450850"/>
                <a:gd name="connsiteX2" fmla="*/ 4175125 w 4413250"/>
                <a:gd name="connsiteY2" fmla="*/ 161925 h 450850"/>
                <a:gd name="connsiteX3" fmla="*/ 4413250 w 4413250"/>
                <a:gd name="connsiteY3" fmla="*/ 450850 h 450850"/>
                <a:gd name="connsiteX4" fmla="*/ 1482725 w 4413250"/>
                <a:gd name="connsiteY4" fmla="*/ 450850 h 450850"/>
                <a:gd name="connsiteX0" fmla="*/ 1482725 w 4394200"/>
                <a:gd name="connsiteY0" fmla="*/ 450850 h 450850"/>
                <a:gd name="connsiteX1" fmla="*/ 0 w 4394200"/>
                <a:gd name="connsiteY1" fmla="*/ 0 h 450850"/>
                <a:gd name="connsiteX2" fmla="*/ 4175125 w 4394200"/>
                <a:gd name="connsiteY2" fmla="*/ 161925 h 450850"/>
                <a:gd name="connsiteX3" fmla="*/ 4394200 w 4394200"/>
                <a:gd name="connsiteY3" fmla="*/ 446088 h 450850"/>
                <a:gd name="connsiteX4" fmla="*/ 1482725 w 4394200"/>
                <a:gd name="connsiteY4" fmla="*/ 450850 h 450850"/>
                <a:gd name="connsiteX0" fmla="*/ 1482725 w 4413250"/>
                <a:gd name="connsiteY0" fmla="*/ 450850 h 450851"/>
                <a:gd name="connsiteX1" fmla="*/ 0 w 4413250"/>
                <a:gd name="connsiteY1" fmla="*/ 0 h 450851"/>
                <a:gd name="connsiteX2" fmla="*/ 4175125 w 4413250"/>
                <a:gd name="connsiteY2" fmla="*/ 161925 h 450851"/>
                <a:gd name="connsiteX3" fmla="*/ 4413250 w 4413250"/>
                <a:gd name="connsiteY3" fmla="*/ 450851 h 450851"/>
                <a:gd name="connsiteX4" fmla="*/ 1482725 w 4413250"/>
                <a:gd name="connsiteY4" fmla="*/ 450850 h 45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50" h="450851">
                  <a:moveTo>
                    <a:pt x="1482725" y="450850"/>
                  </a:moveTo>
                  <a:lnTo>
                    <a:pt x="0" y="0"/>
                  </a:lnTo>
                  <a:lnTo>
                    <a:pt x="4175125" y="161925"/>
                  </a:lnTo>
                  <a:lnTo>
                    <a:pt x="4413250" y="450851"/>
                  </a:lnTo>
                  <a:lnTo>
                    <a:pt x="1482725" y="4508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591550" y="295276"/>
            <a:ext cx="574675" cy="277813"/>
          </a:xfrm>
          <a:prstGeom prst="rect">
            <a:avLst/>
          </a:prstGeom>
          <a:noFill/>
        </p:spPr>
        <p:txBody>
          <a:bodyPr lIns="91126" tIns="45562" rIns="91126" bIns="4556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CE9CD9C-0290-459F-8EC1-ED519440B3B9}" type="slidenum">
              <a:rPr lang="ru-RU" sz="120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2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8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8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05" indent="-34130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44" indent="-28415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85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3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61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77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46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5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63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8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6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4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9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2" rIns="91126" bIns="455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2" rIns="91126" bIns="45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2A99B6-E3D0-46D6-B4B6-0563AD56B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103" name="Группа 6"/>
          <p:cNvGrpSpPr>
            <a:grpSpLocks/>
          </p:cNvGrpSpPr>
          <p:nvPr/>
        </p:nvGrpSpPr>
        <p:grpSpPr bwMode="auto">
          <a:xfrm>
            <a:off x="-12700" y="-19049"/>
            <a:ext cx="9158288" cy="1096963"/>
            <a:chOff x="-12700" y="-19051"/>
            <a:chExt cx="9158422" cy="1097515"/>
          </a:xfrm>
        </p:grpSpPr>
        <p:sp>
          <p:nvSpPr>
            <p:cNvPr id="8" name="Полилиния 7"/>
            <p:cNvSpPr/>
            <p:nvPr/>
          </p:nvSpPr>
          <p:spPr>
            <a:xfrm>
              <a:off x="6310406" y="255725"/>
              <a:ext cx="1335107" cy="817973"/>
            </a:xfrm>
            <a:custGeom>
              <a:avLst/>
              <a:gdLst>
                <a:gd name="connsiteX0" fmla="*/ 0 w 1466850"/>
                <a:gd name="connsiteY0" fmla="*/ 857250 h 857250"/>
                <a:gd name="connsiteX1" fmla="*/ 1466850 w 1466850"/>
                <a:gd name="connsiteY1" fmla="*/ 0 h 857250"/>
                <a:gd name="connsiteX2" fmla="*/ 600075 w 1466850"/>
                <a:gd name="connsiteY2" fmla="*/ 180975 h 857250"/>
                <a:gd name="connsiteX3" fmla="*/ 0 w 1466850"/>
                <a:gd name="connsiteY3" fmla="*/ 857250 h 857250"/>
                <a:gd name="connsiteX0" fmla="*/ 0 w 1319213"/>
                <a:gd name="connsiteY0" fmla="*/ 809625 h 809625"/>
                <a:gd name="connsiteX1" fmla="*/ 1319213 w 1319213"/>
                <a:gd name="connsiteY1" fmla="*/ 0 h 809625"/>
                <a:gd name="connsiteX2" fmla="*/ 600075 w 1319213"/>
                <a:gd name="connsiteY2" fmla="*/ 133350 h 809625"/>
                <a:gd name="connsiteX3" fmla="*/ 0 w 1319213"/>
                <a:gd name="connsiteY3" fmla="*/ 809625 h 809625"/>
                <a:gd name="connsiteX0" fmla="*/ 0 w 1319213"/>
                <a:gd name="connsiteY0" fmla="*/ 809625 h 809625"/>
                <a:gd name="connsiteX1" fmla="*/ 1319213 w 1319213"/>
                <a:gd name="connsiteY1" fmla="*/ 0 h 809625"/>
                <a:gd name="connsiteX2" fmla="*/ 604838 w 1319213"/>
                <a:gd name="connsiteY2" fmla="*/ 128587 h 809625"/>
                <a:gd name="connsiteX3" fmla="*/ 0 w 1319213"/>
                <a:gd name="connsiteY3" fmla="*/ 809625 h 809625"/>
                <a:gd name="connsiteX0" fmla="*/ 0 w 1335882"/>
                <a:gd name="connsiteY0" fmla="*/ 816769 h 816769"/>
                <a:gd name="connsiteX1" fmla="*/ 1335882 w 1335882"/>
                <a:gd name="connsiteY1" fmla="*/ 0 h 816769"/>
                <a:gd name="connsiteX2" fmla="*/ 621507 w 1335882"/>
                <a:gd name="connsiteY2" fmla="*/ 128587 h 816769"/>
                <a:gd name="connsiteX3" fmla="*/ 0 w 1335882"/>
                <a:gd name="connsiteY3" fmla="*/ 816769 h 81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882" h="816769">
                  <a:moveTo>
                    <a:pt x="0" y="816769"/>
                  </a:moveTo>
                  <a:lnTo>
                    <a:pt x="1335882" y="0"/>
                  </a:lnTo>
                  <a:lnTo>
                    <a:pt x="621507" y="128587"/>
                  </a:lnTo>
                  <a:lnTo>
                    <a:pt x="0" y="8167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4106" name="Группа 8"/>
            <p:cNvGrpSpPr>
              <a:grpSpLocks/>
            </p:cNvGrpSpPr>
            <p:nvPr/>
          </p:nvGrpSpPr>
          <p:grpSpPr bwMode="auto">
            <a:xfrm>
              <a:off x="-12700" y="-19051"/>
              <a:ext cx="9158422" cy="1097515"/>
              <a:chOff x="-25670" y="-10760"/>
              <a:chExt cx="9158422" cy="1097515"/>
            </a:xfrm>
          </p:grpSpPr>
          <p:sp>
            <p:nvSpPr>
              <p:cNvPr id="10" name="Полилиния 9"/>
              <p:cNvSpPr/>
              <p:nvPr/>
            </p:nvSpPr>
            <p:spPr>
              <a:xfrm>
                <a:off x="-25670" y="-5996"/>
                <a:ext cx="7223231" cy="1092751"/>
              </a:xfrm>
              <a:custGeom>
                <a:avLst/>
                <a:gdLst>
                  <a:gd name="connsiteX0" fmla="*/ 0 w 7112000"/>
                  <a:gd name="connsiteY0" fmla="*/ 654756 h 1106311"/>
                  <a:gd name="connsiteX1" fmla="*/ 0 w 7112000"/>
                  <a:gd name="connsiteY1" fmla="*/ 0 h 1106311"/>
                  <a:gd name="connsiteX2" fmla="*/ 7112000 w 7112000"/>
                  <a:gd name="connsiteY2" fmla="*/ 0 h 1106311"/>
                  <a:gd name="connsiteX3" fmla="*/ 6276622 w 7112000"/>
                  <a:gd name="connsiteY3" fmla="*/ 1106311 h 1106311"/>
                  <a:gd name="connsiteX4" fmla="*/ 0 w 7112000"/>
                  <a:gd name="connsiteY4" fmla="*/ 654756 h 1106311"/>
                  <a:gd name="connsiteX0" fmla="*/ 0 w 7112000"/>
                  <a:gd name="connsiteY0" fmla="*/ 654756 h 1080371"/>
                  <a:gd name="connsiteX1" fmla="*/ 0 w 7112000"/>
                  <a:gd name="connsiteY1" fmla="*/ 0 h 1080371"/>
                  <a:gd name="connsiteX2" fmla="*/ 7112000 w 7112000"/>
                  <a:gd name="connsiteY2" fmla="*/ 0 h 1080371"/>
                  <a:gd name="connsiteX3" fmla="*/ 6309047 w 7112000"/>
                  <a:gd name="connsiteY3" fmla="*/ 1080371 h 1080371"/>
                  <a:gd name="connsiteX4" fmla="*/ 0 w 7112000"/>
                  <a:gd name="connsiteY4" fmla="*/ 654756 h 1080371"/>
                  <a:gd name="connsiteX0" fmla="*/ 0 w 7176851"/>
                  <a:gd name="connsiteY0" fmla="*/ 654756 h 1080371"/>
                  <a:gd name="connsiteX1" fmla="*/ 0 w 7176851"/>
                  <a:gd name="connsiteY1" fmla="*/ 0 h 1080371"/>
                  <a:gd name="connsiteX2" fmla="*/ 7176851 w 7176851"/>
                  <a:gd name="connsiteY2" fmla="*/ 0 h 1080371"/>
                  <a:gd name="connsiteX3" fmla="*/ 6309047 w 7176851"/>
                  <a:gd name="connsiteY3" fmla="*/ 1080371 h 1080371"/>
                  <a:gd name="connsiteX4" fmla="*/ 0 w 7176851"/>
                  <a:gd name="connsiteY4" fmla="*/ 654756 h 1080371"/>
                  <a:gd name="connsiteX0" fmla="*/ 0 w 7179233"/>
                  <a:gd name="connsiteY0" fmla="*/ 659518 h 1085133"/>
                  <a:gd name="connsiteX1" fmla="*/ 0 w 7179233"/>
                  <a:gd name="connsiteY1" fmla="*/ 4762 h 1085133"/>
                  <a:gd name="connsiteX2" fmla="*/ 7179233 w 7179233"/>
                  <a:gd name="connsiteY2" fmla="*/ 0 h 1085133"/>
                  <a:gd name="connsiteX3" fmla="*/ 6309047 w 7179233"/>
                  <a:gd name="connsiteY3" fmla="*/ 1085133 h 1085133"/>
                  <a:gd name="connsiteX4" fmla="*/ 0 w 7179233"/>
                  <a:gd name="connsiteY4" fmla="*/ 659518 h 1085133"/>
                  <a:gd name="connsiteX0" fmla="*/ 12700 w 7191933"/>
                  <a:gd name="connsiteY0" fmla="*/ 667456 h 1093071"/>
                  <a:gd name="connsiteX1" fmla="*/ 0 w 7191933"/>
                  <a:gd name="connsiteY1" fmla="*/ 0 h 1093071"/>
                  <a:gd name="connsiteX2" fmla="*/ 7191933 w 7191933"/>
                  <a:gd name="connsiteY2" fmla="*/ 7938 h 1093071"/>
                  <a:gd name="connsiteX3" fmla="*/ 6321747 w 7191933"/>
                  <a:gd name="connsiteY3" fmla="*/ 1093071 h 1093071"/>
                  <a:gd name="connsiteX4" fmla="*/ 12700 w 7191933"/>
                  <a:gd name="connsiteY4" fmla="*/ 667456 h 1093071"/>
                  <a:gd name="connsiteX0" fmla="*/ 12700 w 7236383"/>
                  <a:gd name="connsiteY0" fmla="*/ 678568 h 1104183"/>
                  <a:gd name="connsiteX1" fmla="*/ 0 w 7236383"/>
                  <a:gd name="connsiteY1" fmla="*/ 11112 h 1104183"/>
                  <a:gd name="connsiteX2" fmla="*/ 7236383 w 7236383"/>
                  <a:gd name="connsiteY2" fmla="*/ 0 h 1104183"/>
                  <a:gd name="connsiteX3" fmla="*/ 6321747 w 7236383"/>
                  <a:gd name="connsiteY3" fmla="*/ 1104183 h 1104183"/>
                  <a:gd name="connsiteX4" fmla="*/ 12700 w 7236383"/>
                  <a:gd name="connsiteY4" fmla="*/ 678568 h 1104183"/>
                  <a:gd name="connsiteX0" fmla="*/ 12700 w 7223683"/>
                  <a:gd name="connsiteY0" fmla="*/ 667456 h 1093071"/>
                  <a:gd name="connsiteX1" fmla="*/ 0 w 7223683"/>
                  <a:gd name="connsiteY1" fmla="*/ 0 h 1093071"/>
                  <a:gd name="connsiteX2" fmla="*/ 7223683 w 7223683"/>
                  <a:gd name="connsiteY2" fmla="*/ 1588 h 1093071"/>
                  <a:gd name="connsiteX3" fmla="*/ 6321747 w 7223683"/>
                  <a:gd name="connsiteY3" fmla="*/ 1093071 h 1093071"/>
                  <a:gd name="connsiteX4" fmla="*/ 12700 w 7223683"/>
                  <a:gd name="connsiteY4" fmla="*/ 667456 h 1093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683" h="1093071">
                    <a:moveTo>
                      <a:pt x="12700" y="667456"/>
                    </a:moveTo>
                    <a:lnTo>
                      <a:pt x="0" y="0"/>
                    </a:lnTo>
                    <a:lnTo>
                      <a:pt x="7223683" y="1588"/>
                    </a:lnTo>
                    <a:lnTo>
                      <a:pt x="6321747" y="1093071"/>
                    </a:lnTo>
                    <a:lnTo>
                      <a:pt x="12700" y="66745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6886406" y="-10760"/>
                <a:ext cx="2246346" cy="433606"/>
              </a:xfrm>
              <a:custGeom>
                <a:avLst/>
                <a:gdLst>
                  <a:gd name="connsiteX0" fmla="*/ 0 w 2257778"/>
                  <a:gd name="connsiteY0" fmla="*/ 451556 h 451556"/>
                  <a:gd name="connsiteX1" fmla="*/ 2257778 w 2257778"/>
                  <a:gd name="connsiteY1" fmla="*/ 0 h 451556"/>
                  <a:gd name="connsiteX2" fmla="*/ 417689 w 2257778"/>
                  <a:gd name="connsiteY2" fmla="*/ 11289 h 451556"/>
                  <a:gd name="connsiteX3" fmla="*/ 0 w 2257778"/>
                  <a:gd name="connsiteY3" fmla="*/ 451556 h 451556"/>
                  <a:gd name="connsiteX0" fmla="*/ 0 w 2257778"/>
                  <a:gd name="connsiteY0" fmla="*/ 451556 h 451556"/>
                  <a:gd name="connsiteX1" fmla="*/ 2257778 w 2257778"/>
                  <a:gd name="connsiteY1" fmla="*/ 0 h 451556"/>
                  <a:gd name="connsiteX2" fmla="*/ 403402 w 2257778"/>
                  <a:gd name="connsiteY2" fmla="*/ 20814 h 451556"/>
                  <a:gd name="connsiteX3" fmla="*/ 0 w 2257778"/>
                  <a:gd name="connsiteY3" fmla="*/ 451556 h 451556"/>
                  <a:gd name="connsiteX0" fmla="*/ 0 w 2251293"/>
                  <a:gd name="connsiteY0" fmla="*/ 432100 h 432100"/>
                  <a:gd name="connsiteX1" fmla="*/ 2251293 w 2251293"/>
                  <a:gd name="connsiteY1" fmla="*/ 0 h 432100"/>
                  <a:gd name="connsiteX2" fmla="*/ 403402 w 2251293"/>
                  <a:gd name="connsiteY2" fmla="*/ 1358 h 432100"/>
                  <a:gd name="connsiteX3" fmla="*/ 0 w 2251293"/>
                  <a:gd name="connsiteY3" fmla="*/ 432100 h 432100"/>
                  <a:gd name="connsiteX0" fmla="*/ 0 w 2251293"/>
                  <a:gd name="connsiteY0" fmla="*/ 433124 h 433124"/>
                  <a:gd name="connsiteX1" fmla="*/ 2251293 w 2251293"/>
                  <a:gd name="connsiteY1" fmla="*/ 1024 h 433124"/>
                  <a:gd name="connsiteX2" fmla="*/ 401020 w 2251293"/>
                  <a:gd name="connsiteY2" fmla="*/ 0 h 433124"/>
                  <a:gd name="connsiteX3" fmla="*/ 0 w 2251293"/>
                  <a:gd name="connsiteY3" fmla="*/ 433124 h 433124"/>
                  <a:gd name="connsiteX0" fmla="*/ 0 w 2251293"/>
                  <a:gd name="connsiteY0" fmla="*/ 433124 h 433124"/>
                  <a:gd name="connsiteX1" fmla="*/ 2251293 w 2251293"/>
                  <a:gd name="connsiteY1" fmla="*/ 10549 h 433124"/>
                  <a:gd name="connsiteX2" fmla="*/ 401020 w 2251293"/>
                  <a:gd name="connsiteY2" fmla="*/ 0 h 433124"/>
                  <a:gd name="connsiteX3" fmla="*/ 0 w 2251293"/>
                  <a:gd name="connsiteY3" fmla="*/ 433124 h 433124"/>
                  <a:gd name="connsiteX0" fmla="*/ 0 w 2246531"/>
                  <a:gd name="connsiteY0" fmla="*/ 433124 h 433124"/>
                  <a:gd name="connsiteX1" fmla="*/ 2246531 w 2246531"/>
                  <a:gd name="connsiteY1" fmla="*/ 15312 h 433124"/>
                  <a:gd name="connsiteX2" fmla="*/ 401020 w 2246531"/>
                  <a:gd name="connsiteY2" fmla="*/ 0 h 433124"/>
                  <a:gd name="connsiteX3" fmla="*/ 0 w 2246531"/>
                  <a:gd name="connsiteY3" fmla="*/ 433124 h 43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6531" h="433124">
                    <a:moveTo>
                      <a:pt x="0" y="433124"/>
                    </a:moveTo>
                    <a:lnTo>
                      <a:pt x="2246531" y="15312"/>
                    </a:lnTo>
                    <a:lnTo>
                      <a:pt x="401020" y="0"/>
                    </a:lnTo>
                    <a:lnTo>
                      <a:pt x="0" y="43312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6294260" y="-10760"/>
                <a:ext cx="1077928" cy="1095926"/>
              </a:xfrm>
              <a:custGeom>
                <a:avLst/>
                <a:gdLst>
                  <a:gd name="connsiteX0" fmla="*/ 0 w 993422"/>
                  <a:gd name="connsiteY0" fmla="*/ 1095022 h 1095022"/>
                  <a:gd name="connsiteX1" fmla="*/ 812800 w 993422"/>
                  <a:gd name="connsiteY1" fmla="*/ 0 h 1095022"/>
                  <a:gd name="connsiteX2" fmla="*/ 993422 w 993422"/>
                  <a:gd name="connsiteY2" fmla="*/ 0 h 1095022"/>
                  <a:gd name="connsiteX3" fmla="*/ 0 w 993422"/>
                  <a:gd name="connsiteY3" fmla="*/ 1095022 h 1095022"/>
                  <a:gd name="connsiteX0" fmla="*/ 0 w 1012472"/>
                  <a:gd name="connsiteY0" fmla="*/ 1099784 h 1099784"/>
                  <a:gd name="connsiteX1" fmla="*/ 812800 w 1012472"/>
                  <a:gd name="connsiteY1" fmla="*/ 4762 h 1099784"/>
                  <a:gd name="connsiteX2" fmla="*/ 1012472 w 1012472"/>
                  <a:gd name="connsiteY2" fmla="*/ 0 h 1099784"/>
                  <a:gd name="connsiteX3" fmla="*/ 0 w 1012472"/>
                  <a:gd name="connsiteY3" fmla="*/ 1099784 h 1099784"/>
                  <a:gd name="connsiteX0" fmla="*/ 0 w 1012472"/>
                  <a:gd name="connsiteY0" fmla="*/ 1099784 h 1099784"/>
                  <a:gd name="connsiteX1" fmla="*/ 812800 w 1012472"/>
                  <a:gd name="connsiteY1" fmla="*/ 4762 h 1099784"/>
                  <a:gd name="connsiteX2" fmla="*/ 1010623 w 1012472"/>
                  <a:gd name="connsiteY2" fmla="*/ 4762 h 1099784"/>
                  <a:gd name="connsiteX3" fmla="*/ 1012472 w 1012472"/>
                  <a:gd name="connsiteY3" fmla="*/ 0 h 1099784"/>
                  <a:gd name="connsiteX4" fmla="*/ 0 w 1012472"/>
                  <a:gd name="connsiteY4" fmla="*/ 1099784 h 1099784"/>
                  <a:gd name="connsiteX0" fmla="*/ 0 w 1015385"/>
                  <a:gd name="connsiteY0" fmla="*/ 1099784 h 1099784"/>
                  <a:gd name="connsiteX1" fmla="*/ 812800 w 1015385"/>
                  <a:gd name="connsiteY1" fmla="*/ 4762 h 1099784"/>
                  <a:gd name="connsiteX2" fmla="*/ 1015385 w 1015385"/>
                  <a:gd name="connsiteY2" fmla="*/ 4762 h 1099784"/>
                  <a:gd name="connsiteX3" fmla="*/ 1012472 w 1015385"/>
                  <a:gd name="connsiteY3" fmla="*/ 0 h 1099784"/>
                  <a:gd name="connsiteX4" fmla="*/ 0 w 1015385"/>
                  <a:gd name="connsiteY4" fmla="*/ 1099784 h 1099784"/>
                  <a:gd name="connsiteX0" fmla="*/ 0 w 1041047"/>
                  <a:gd name="connsiteY0" fmla="*/ 1128359 h 1128359"/>
                  <a:gd name="connsiteX1" fmla="*/ 812800 w 1041047"/>
                  <a:gd name="connsiteY1" fmla="*/ 33337 h 1128359"/>
                  <a:gd name="connsiteX2" fmla="*/ 1015385 w 1041047"/>
                  <a:gd name="connsiteY2" fmla="*/ 33337 h 1128359"/>
                  <a:gd name="connsiteX3" fmla="*/ 1041047 w 1041047"/>
                  <a:gd name="connsiteY3" fmla="*/ 0 h 1128359"/>
                  <a:gd name="connsiteX4" fmla="*/ 0 w 1041047"/>
                  <a:gd name="connsiteY4" fmla="*/ 1128359 h 1128359"/>
                  <a:gd name="connsiteX0" fmla="*/ 0 w 1015385"/>
                  <a:gd name="connsiteY0" fmla="*/ 1095710 h 1095710"/>
                  <a:gd name="connsiteX1" fmla="*/ 812800 w 1015385"/>
                  <a:gd name="connsiteY1" fmla="*/ 688 h 1095710"/>
                  <a:gd name="connsiteX2" fmla="*/ 1015385 w 1015385"/>
                  <a:gd name="connsiteY2" fmla="*/ 688 h 1095710"/>
                  <a:gd name="connsiteX3" fmla="*/ 0 w 1015385"/>
                  <a:gd name="connsiteY3" fmla="*/ 1095710 h 1095710"/>
                  <a:gd name="connsiteX0" fmla="*/ 0 w 1015385"/>
                  <a:gd name="connsiteY0" fmla="*/ 1104547 h 1104547"/>
                  <a:gd name="connsiteX1" fmla="*/ 812800 w 1015385"/>
                  <a:gd name="connsiteY1" fmla="*/ 9525 h 1104547"/>
                  <a:gd name="connsiteX2" fmla="*/ 1015385 w 1015385"/>
                  <a:gd name="connsiteY2" fmla="*/ 0 h 1104547"/>
                  <a:gd name="connsiteX3" fmla="*/ 0 w 1015385"/>
                  <a:gd name="connsiteY3" fmla="*/ 1104547 h 1104547"/>
                  <a:gd name="connsiteX0" fmla="*/ 0 w 1015385"/>
                  <a:gd name="connsiteY0" fmla="*/ 1104547 h 1104547"/>
                  <a:gd name="connsiteX1" fmla="*/ 755650 w 1015385"/>
                  <a:gd name="connsiteY1" fmla="*/ 15875 h 1104547"/>
                  <a:gd name="connsiteX2" fmla="*/ 1015385 w 1015385"/>
                  <a:gd name="connsiteY2" fmla="*/ 0 h 1104547"/>
                  <a:gd name="connsiteX3" fmla="*/ 0 w 1015385"/>
                  <a:gd name="connsiteY3" fmla="*/ 1104547 h 1104547"/>
                  <a:gd name="connsiteX0" fmla="*/ 0 w 1059835"/>
                  <a:gd name="connsiteY0" fmla="*/ 1110897 h 1110897"/>
                  <a:gd name="connsiteX1" fmla="*/ 755650 w 1059835"/>
                  <a:gd name="connsiteY1" fmla="*/ 22225 h 1110897"/>
                  <a:gd name="connsiteX2" fmla="*/ 1059835 w 1059835"/>
                  <a:gd name="connsiteY2" fmla="*/ 0 h 1110897"/>
                  <a:gd name="connsiteX3" fmla="*/ 0 w 1059835"/>
                  <a:gd name="connsiteY3" fmla="*/ 1110897 h 1110897"/>
                  <a:gd name="connsiteX0" fmla="*/ 0 w 1059835"/>
                  <a:gd name="connsiteY0" fmla="*/ 1110897 h 1110897"/>
                  <a:gd name="connsiteX1" fmla="*/ 760412 w 1059835"/>
                  <a:gd name="connsiteY1" fmla="*/ 17462 h 1110897"/>
                  <a:gd name="connsiteX2" fmla="*/ 1059835 w 1059835"/>
                  <a:gd name="connsiteY2" fmla="*/ 0 h 1110897"/>
                  <a:gd name="connsiteX3" fmla="*/ 0 w 1059835"/>
                  <a:gd name="connsiteY3" fmla="*/ 1110897 h 1110897"/>
                  <a:gd name="connsiteX0" fmla="*/ 0 w 1086029"/>
                  <a:gd name="connsiteY0" fmla="*/ 1101372 h 1101372"/>
                  <a:gd name="connsiteX1" fmla="*/ 760412 w 1086029"/>
                  <a:gd name="connsiteY1" fmla="*/ 7937 h 1101372"/>
                  <a:gd name="connsiteX2" fmla="*/ 1086029 w 1086029"/>
                  <a:gd name="connsiteY2" fmla="*/ 0 h 1101372"/>
                  <a:gd name="connsiteX3" fmla="*/ 0 w 1086029"/>
                  <a:gd name="connsiteY3" fmla="*/ 1101372 h 1101372"/>
                  <a:gd name="connsiteX0" fmla="*/ 0 w 1086029"/>
                  <a:gd name="connsiteY0" fmla="*/ 1101372 h 1101372"/>
                  <a:gd name="connsiteX1" fmla="*/ 767556 w 1086029"/>
                  <a:gd name="connsiteY1" fmla="*/ 3175 h 1101372"/>
                  <a:gd name="connsiteX2" fmla="*/ 1086029 w 1086029"/>
                  <a:gd name="connsiteY2" fmla="*/ 0 h 1101372"/>
                  <a:gd name="connsiteX3" fmla="*/ 0 w 1086029"/>
                  <a:gd name="connsiteY3" fmla="*/ 1101372 h 1101372"/>
                  <a:gd name="connsiteX0" fmla="*/ 0 w 1078886"/>
                  <a:gd name="connsiteY0" fmla="*/ 1096609 h 1096609"/>
                  <a:gd name="connsiteX1" fmla="*/ 760413 w 1078886"/>
                  <a:gd name="connsiteY1" fmla="*/ 3175 h 1096609"/>
                  <a:gd name="connsiteX2" fmla="*/ 1078886 w 1078886"/>
                  <a:gd name="connsiteY2" fmla="*/ 0 h 1096609"/>
                  <a:gd name="connsiteX3" fmla="*/ 0 w 1078886"/>
                  <a:gd name="connsiteY3" fmla="*/ 1096609 h 1096609"/>
                  <a:gd name="connsiteX0" fmla="*/ 0 w 1078886"/>
                  <a:gd name="connsiteY0" fmla="*/ 1096609 h 1096609"/>
                  <a:gd name="connsiteX1" fmla="*/ 760413 w 1078886"/>
                  <a:gd name="connsiteY1" fmla="*/ 3175 h 1096609"/>
                  <a:gd name="connsiteX2" fmla="*/ 1078886 w 1078886"/>
                  <a:gd name="connsiteY2" fmla="*/ 0 h 1096609"/>
                  <a:gd name="connsiteX3" fmla="*/ 0 w 1078886"/>
                  <a:gd name="connsiteY3" fmla="*/ 1096609 h 109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8886" h="1096609">
                    <a:moveTo>
                      <a:pt x="0" y="1096609"/>
                    </a:moveTo>
                    <a:lnTo>
                      <a:pt x="760413" y="3175"/>
                    </a:lnTo>
                    <a:lnTo>
                      <a:pt x="1078886" y="0"/>
                    </a:lnTo>
                    <a:lnTo>
                      <a:pt x="0" y="109660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8591550" y="295276"/>
            <a:ext cx="574675" cy="277813"/>
          </a:xfrm>
          <a:prstGeom prst="rect">
            <a:avLst/>
          </a:prstGeom>
          <a:noFill/>
        </p:spPr>
        <p:txBody>
          <a:bodyPr lIns="91126" tIns="45562" rIns="91126" bIns="4556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0B175A0-F916-45A9-9870-2B840EF3BFCB}" type="slidenum">
              <a:rPr lang="ru-RU" sz="120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85" r:id="rId12"/>
    <p:sldLayoutId id="214748398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2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8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8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05" indent="-34130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44" indent="-28415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85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3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61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77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46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5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63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8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6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4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9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9288" y="673100"/>
            <a:ext cx="2133600" cy="274638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RussianRail G Pro" pitchFamily="50" charset="-52"/>
                <a:cs typeface="+mn-cs"/>
              </a:defRPr>
            </a:lvl1pPr>
          </a:lstStyle>
          <a:p>
            <a:pPr>
              <a:defRPr/>
            </a:pPr>
            <a:fld id="{3D05B04B-20EA-44B4-8C71-29D5AC3D29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6"/>
          <p:cNvGrpSpPr/>
          <p:nvPr/>
        </p:nvGrpSpPr>
        <p:grpSpPr>
          <a:xfrm>
            <a:off x="8115417" y="285201"/>
            <a:ext cx="767210" cy="344046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4000501" y="809625"/>
            <a:ext cx="474186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7" name="Группа 11"/>
          <p:cNvGrpSpPr>
            <a:grpSpLocks/>
          </p:cNvGrpSpPr>
          <p:nvPr/>
        </p:nvGrpSpPr>
        <p:grpSpPr bwMode="auto">
          <a:xfrm>
            <a:off x="-12699" y="771525"/>
            <a:ext cx="4013200" cy="76200"/>
            <a:chOff x="-12516" y="771550"/>
            <a:chExt cx="4013388" cy="76944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-12516" y="810022"/>
              <a:ext cx="3937184" cy="0"/>
            </a:xfrm>
            <a:prstGeom prst="line">
              <a:avLst/>
            </a:prstGeom>
            <a:ln w="19050">
              <a:solidFill>
                <a:srgbClr val="E21A1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 flipH="1">
              <a:off x="3924668" y="771550"/>
              <a:ext cx="76204" cy="76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2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8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8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05" indent="-34130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44" indent="-28415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85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3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61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77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46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5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63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8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6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4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9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6" tIns="45637" rIns="91276" bIns="456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6" tIns="45637" rIns="91276" bIns="45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276" tIns="45637" rIns="91276" bIns="4563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276" tIns="45637" rIns="91276" bIns="4563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276" tIns="45637" rIns="91276" bIns="4563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807BB1-3BE3-452B-82C8-F53FA64F3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8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0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05" indent="-34130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44" indent="-28415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85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3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61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07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6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0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3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4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4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havykinaMA@center.rzd.r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www.rzd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company.rzd.ru/ru/9421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dzs@center.rzd.ru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FCAA5AF-15E4-47C3-8EF7-7E147CFB07D9}"/>
              </a:ext>
            </a:extLst>
          </p:cNvPr>
          <p:cNvSpPr/>
          <p:nvPr/>
        </p:nvSpPr>
        <p:spPr>
          <a:xfrm>
            <a:off x="10" y="0"/>
            <a:ext cx="457140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25" rIns="68461" bIns="34225"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65AE764-BB67-4DD2-B587-58571FD63E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55" r="36299"/>
          <a:stretch/>
        </p:blipFill>
        <p:spPr>
          <a:xfrm>
            <a:off x="4571406" y="17"/>
            <a:ext cx="4572595" cy="5143493"/>
          </a:xfrm>
          <a:prstGeom prst="rect">
            <a:avLst/>
          </a:prstGeom>
          <a:noFill/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E30A0E07-66F0-4585-A788-123C6C1C2093}"/>
              </a:ext>
            </a:extLst>
          </p:cNvPr>
          <p:cNvSpPr/>
          <p:nvPr/>
        </p:nvSpPr>
        <p:spPr>
          <a:xfrm>
            <a:off x="0" y="1923233"/>
            <a:ext cx="9144000" cy="1295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25" rIns="68461" bIns="34225"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A259D87-0848-4CBA-8D27-7E5C3386EE89}"/>
              </a:ext>
            </a:extLst>
          </p:cNvPr>
          <p:cNvSpPr txBox="1"/>
          <p:nvPr/>
        </p:nvSpPr>
        <p:spPr>
          <a:xfrm>
            <a:off x="468314" y="2247035"/>
            <a:ext cx="8207375" cy="684672"/>
          </a:xfrm>
          <a:prstGeom prst="rect">
            <a:avLst/>
          </a:prstGeom>
          <a:noFill/>
        </p:spPr>
        <p:txBody>
          <a:bodyPr wrap="square" lIns="68461" tIns="34225" rIns="68461" bIns="34225" rtlCol="0">
            <a:spAutoFit/>
          </a:bodyPr>
          <a:lstStyle/>
          <a:p>
            <a:r>
              <a:rPr lang="ru-RU" sz="2000" b="1" dirty="0" smtClean="0">
                <a:latin typeface="Verdana" pitchFamily="34" charset="0"/>
              </a:rPr>
              <a:t>Участие субъектов малого</a:t>
            </a:r>
            <a:r>
              <a:rPr lang="en-US" sz="2000" b="1" dirty="0" smtClean="0">
                <a:latin typeface="Verdana" pitchFamily="34" charset="0"/>
              </a:rPr>
              <a:t> </a:t>
            </a:r>
            <a:r>
              <a:rPr lang="ru-RU" sz="2000" b="1" dirty="0" smtClean="0">
                <a:latin typeface="Verdana" pitchFamily="34" charset="0"/>
              </a:rPr>
              <a:t>и среднего предпринимательства в закупках ОАО «РЖД»</a:t>
            </a:r>
            <a:endParaRPr lang="ru-RU" sz="2000" b="1" dirty="0">
              <a:latin typeface="Verdana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0A5490E-819E-40BC-A0BE-90C1D08DE149}"/>
              </a:ext>
            </a:extLst>
          </p:cNvPr>
          <p:cNvSpPr/>
          <p:nvPr/>
        </p:nvSpPr>
        <p:spPr>
          <a:xfrm>
            <a:off x="0" y="411871"/>
            <a:ext cx="3110428" cy="736189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25" rIns="68461" bIns="34225"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33D715CF-0CCB-4B3F-986D-275673C4F6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5225" y="610837"/>
            <a:ext cx="2054096" cy="338240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21BFE3C-A061-46B7-8421-743DB54C88C3}"/>
              </a:ext>
            </a:extLst>
          </p:cNvPr>
          <p:cNvSpPr/>
          <p:nvPr/>
        </p:nvSpPr>
        <p:spPr>
          <a:xfrm>
            <a:off x="3162268" y="411871"/>
            <a:ext cx="79755" cy="736189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25" rIns="68461" bIns="34225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E0987EF-EC89-4BB1-A6C8-20560383A729}"/>
              </a:ext>
            </a:extLst>
          </p:cNvPr>
          <p:cNvSpPr/>
          <p:nvPr/>
        </p:nvSpPr>
        <p:spPr>
          <a:xfrm>
            <a:off x="3293863" y="411871"/>
            <a:ext cx="175461" cy="73618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25" rIns="68461" bIns="34225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395288" y="3989091"/>
            <a:ext cx="4297363" cy="43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371" tIns="34177" rIns="68371" bIns="34177">
            <a:spAutoFit/>
          </a:bodyPr>
          <a:lstStyle/>
          <a:p>
            <a:r>
              <a:rPr lang="ru-RU" sz="1200" i="1" dirty="0" smtClean="0">
                <a:latin typeface="Verdana" pitchFamily="34" charset="0"/>
              </a:rPr>
              <a:t>Центральная дирекция </a:t>
            </a:r>
            <a:r>
              <a:rPr lang="ru-RU" sz="1200" i="1" dirty="0" smtClean="0">
                <a:latin typeface="Verdana" pitchFamily="34" charset="0"/>
              </a:rPr>
              <a:t>закупок и </a:t>
            </a:r>
            <a:r>
              <a:rPr lang="ru-RU" sz="1200" i="1" smtClean="0">
                <a:latin typeface="Verdana" pitchFamily="34" charset="0"/>
              </a:rPr>
              <a:t>снабжения </a:t>
            </a:r>
            <a:r>
              <a:rPr lang="ru-RU" sz="1200" i="1" smtClean="0">
                <a:latin typeface="Verdana" pitchFamily="34" charset="0"/>
              </a:rPr>
              <a:t>– филиал ОАО </a:t>
            </a:r>
            <a:r>
              <a:rPr lang="ru-RU" sz="1200" i="1" smtClean="0">
                <a:latin typeface="Verdana" pitchFamily="34" charset="0"/>
              </a:rPr>
              <a:t>«</a:t>
            </a:r>
            <a:r>
              <a:rPr lang="ru-RU" sz="1200" i="1" smtClean="0">
                <a:latin typeface="Verdana" pitchFamily="34" charset="0"/>
              </a:rPr>
              <a:t>РЖД»</a:t>
            </a:r>
            <a:endParaRPr lang="ru-RU" sz="1200" i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14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7138764" y="1485156"/>
            <a:ext cx="1655986" cy="3096344"/>
          </a:xfrm>
          <a:prstGeom prst="rect">
            <a:avLst/>
          </a:prstGeom>
          <a:solidFill>
            <a:srgbClr val="394A58"/>
          </a:solidFill>
          <a:ln w="6350">
            <a:solidFill>
              <a:srgbClr val="394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>
              <a:lnSpc>
                <a:spcPct val="80000"/>
              </a:lnSpc>
              <a:defRPr/>
            </a:pPr>
            <a:endPara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Предложение участника закупки </a:t>
            </a:r>
            <a:b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 цене договора (единицы товара, работы, услуги)</a:t>
            </a: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Круговая стрелка 39"/>
          <p:cNvSpPr/>
          <p:nvPr/>
        </p:nvSpPr>
        <p:spPr>
          <a:xfrm>
            <a:off x="6587654" y="1053108"/>
            <a:ext cx="2088034" cy="2304256"/>
          </a:xfrm>
          <a:prstGeom prst="circularArrow">
            <a:avLst>
              <a:gd name="adj1" fmla="val 2862"/>
              <a:gd name="adj2" fmla="val 349814"/>
              <a:gd name="adj3" fmla="val 19474675"/>
              <a:gd name="adj4" fmla="val 13012856"/>
              <a:gd name="adj5" fmla="val 3339"/>
            </a:avLst>
          </a:prstGeom>
          <a:solidFill>
            <a:srgbClr val="E21A1A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Прямоугольник 38"/>
          <p:cNvSpPr/>
          <p:nvPr/>
        </p:nvSpPr>
        <p:spPr>
          <a:xfrm>
            <a:off x="2756561" y="1485875"/>
            <a:ext cx="4320480" cy="3095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>
              <a:lnSpc>
                <a:spcPct val="80000"/>
              </a:lnSpc>
            </a:pPr>
            <a:endParaRPr lang="ru-RU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</a:pPr>
            <a:endPara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сведения об участнике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закупки, лицах, выступающих </a:t>
            </a:r>
            <a:b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на стороне участника</a:t>
            </a:r>
          </a:p>
          <a:p>
            <a:pPr>
              <a:lnSpc>
                <a:spcPct val="80000"/>
              </a:lnSpc>
            </a:pPr>
            <a:endPara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документы, подтверждающие соответствие предлагаемых участником товаров, работ, услуг, установленным требованиям документации</a:t>
            </a:r>
          </a:p>
          <a:p>
            <a:pPr>
              <a:lnSpc>
                <a:spcPct val="80000"/>
              </a:lnSpc>
            </a:pPr>
            <a:endPara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документы, подтверждающие соответствие участника закупки требованиям законодательства Российской Федерации</a:t>
            </a:r>
            <a:endParaRPr lang="en-US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документы, подтверждающие внесение обеспечения заявки  </a:t>
            </a:r>
            <a:endParaRPr lang="en-US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en-US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сведения о наименовании страны происхождения поставляемого товара, в том числе поставляемого при выполнении закупаемых работ, оказании закупаемых услуг</a:t>
            </a:r>
          </a:p>
          <a:p>
            <a:pPr>
              <a:lnSpc>
                <a:spcPct val="80000"/>
              </a:lnSpc>
            </a:pPr>
            <a:endParaRPr lang="en-US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копия документа, подтверждающего полномочия лица действовать от имени участника</a:t>
            </a:r>
          </a:p>
          <a:p>
            <a:pPr>
              <a:lnSpc>
                <a:spcPct val="80000"/>
              </a:lnSpc>
            </a:pPr>
            <a:endPara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документы в отношении критериев и порядка оценки и сопоставления заявок на участие в закупке, применяемых</a:t>
            </a:r>
            <a: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</a:t>
            </a:r>
            <a:b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к участникам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(если документацией предусмотрено их применение)</a:t>
            </a:r>
            <a:endParaRPr lang="en-US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ru-RU" sz="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</a:pPr>
            <a:endParaRPr lang="ru-RU" sz="9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</a:pPr>
            <a:endParaRPr lang="ru-RU" sz="9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1" name="Круговая стрелка 40"/>
          <p:cNvSpPr/>
          <p:nvPr/>
        </p:nvSpPr>
        <p:spPr>
          <a:xfrm>
            <a:off x="2411761" y="909092"/>
            <a:ext cx="2411821" cy="2376264"/>
          </a:xfrm>
          <a:prstGeom prst="circularArrow">
            <a:avLst>
              <a:gd name="adj1" fmla="val 2862"/>
              <a:gd name="adj2" fmla="val 349814"/>
              <a:gd name="adj3" fmla="val 19474675"/>
              <a:gd name="adj4" fmla="val 12575511"/>
              <a:gd name="adj5" fmla="val 3339"/>
            </a:avLst>
          </a:prstGeom>
          <a:solidFill>
            <a:srgbClr val="E21A1A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56924"/>
            <a:ext cx="2133600" cy="286576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8925" y="204788"/>
            <a:ext cx="8524876" cy="486271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latin typeface="Verdana" pitchFamily="34" charset="0"/>
              </a:rPr>
              <a:t>Требования к заявке и порядку ее подачи для участия </a:t>
            </a:r>
            <a:br>
              <a:rPr lang="ru-RU" sz="1600" b="1" dirty="0" smtClean="0">
                <a:latin typeface="Verdana" pitchFamily="34" charset="0"/>
              </a:rPr>
            </a:br>
            <a:r>
              <a:rPr lang="ru-RU" sz="1600" b="1" dirty="0" smtClean="0">
                <a:latin typeface="Verdana" pitchFamily="34" charset="0"/>
              </a:rPr>
              <a:t>в закупках среди МСП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95288" y="1485156"/>
            <a:ext cx="2304256" cy="3096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>
              <a:lnSpc>
                <a:spcPct val="80000"/>
              </a:lnSpc>
            </a:pPr>
            <a:endPara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</a:pPr>
            <a:endPara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техническое предложение</a:t>
            </a:r>
          </a:p>
          <a:p>
            <a:pPr>
              <a:buFont typeface="Wingdings" pitchFamily="2" charset="2"/>
              <a:buChar char="ü"/>
            </a:pPr>
            <a:endPara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документы в отношении критериев и порядка оценки </a:t>
            </a:r>
            <a:b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и сопоставления заявок </a:t>
            </a:r>
          </a:p>
          <a:p>
            <a:pPr>
              <a:lnSpc>
                <a:spcPct val="80000"/>
              </a:lnSpc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на участие в закупке, установленных </a:t>
            </a:r>
            <a: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к товарам, работам, услугам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, к условиям исполнения договора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(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если документацией предусмотрено их применение)</a:t>
            </a:r>
          </a:p>
          <a:p>
            <a:pPr>
              <a:lnSpc>
                <a:spcPct val="80000"/>
              </a:lnSpc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ru-RU" sz="1000" dirty="0" smtClean="0">
              <a:solidFill>
                <a:srgbClr val="E21A1A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000" b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Не допускается указание </a:t>
            </a:r>
            <a:br>
              <a:rPr lang="ru-RU" sz="1000" b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000" b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в первой части заявки сведений об участнике, </a:t>
            </a:r>
            <a:br>
              <a:rPr lang="ru-RU" sz="1000" b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000" b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а также сведений о ценовом предложении</a:t>
            </a:r>
          </a:p>
          <a:p>
            <a:pPr algn="ctr">
              <a:lnSpc>
                <a:spcPct val="80000"/>
              </a:lnSpc>
            </a:pPr>
            <a:endParaRPr lang="ru-RU" sz="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</a:pPr>
            <a:endParaRPr lang="ru-RU" sz="9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</a:pPr>
            <a:endParaRPr lang="ru-RU" sz="9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/>
            </a:extLst>
          </p:cNvPr>
          <p:cNvSpPr/>
          <p:nvPr/>
        </p:nvSpPr>
        <p:spPr>
          <a:xfrm>
            <a:off x="2085381" y="981101"/>
            <a:ext cx="612775" cy="612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1" tIns="45675" rIns="91351" bIns="45675" anchor="ctr"/>
          <a:lstStyle/>
          <a:p>
            <a:pPr algn="ctr">
              <a:defRPr/>
            </a:pPr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1043981" y="1193652"/>
            <a:ext cx="929913" cy="40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1" tIns="45675" rIns="91351" bIns="45675">
            <a:spAutoFit/>
          </a:bodyPr>
          <a:lstStyle/>
          <a:p>
            <a:r>
              <a:rPr lang="ru-RU" sz="2000" dirty="0" smtClean="0">
                <a:latin typeface="Verdana" pitchFamily="34" charset="0"/>
              </a:rPr>
              <a:t>Часть</a:t>
            </a:r>
            <a:endParaRPr lang="ru-RU" sz="2000" dirty="0">
              <a:latin typeface="Verdana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/>
            </a:extLst>
          </p:cNvPr>
          <p:cNvSpPr/>
          <p:nvPr/>
        </p:nvSpPr>
        <p:spPr>
          <a:xfrm>
            <a:off x="6448545" y="980382"/>
            <a:ext cx="612000" cy="612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1" tIns="45675" rIns="91351" bIns="45675" anchor="ctr"/>
          <a:lstStyle/>
          <a:p>
            <a:pPr algn="ctr">
              <a:defRPr/>
            </a:pPr>
            <a:r>
              <a:rPr lang="ru-RU" sz="4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ru-RU" sz="4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5148065" y="1185313"/>
            <a:ext cx="1091577" cy="4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1" tIns="45675" rIns="91351" bIns="45675">
            <a:spAutoFit/>
          </a:bodyPr>
          <a:lstStyle/>
          <a:p>
            <a:r>
              <a:rPr lang="ru-RU" sz="2000" dirty="0" smtClean="0">
                <a:latin typeface="Verdana" pitchFamily="34" charset="0"/>
              </a:rPr>
              <a:t>Часть</a:t>
            </a:r>
            <a:endParaRPr lang="ru-RU" sz="2000" dirty="0">
              <a:latin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288" y="4627956"/>
            <a:ext cx="8280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b="1" dirty="0" smtClean="0">
                <a:latin typeface="Verdana" pitchFamily="34" charset="0"/>
              </a:rPr>
              <a:t>Исчерпывающий перечень сведений и документов, которые заказчик вправе потребовать для участия в закупках среди МСП установлен в ч.19.1 ст.3.4 </a:t>
            </a:r>
            <a:r>
              <a:rPr lang="ru-RU" sz="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Закона № 223-ФЗ</a:t>
            </a:r>
            <a:endParaRPr lang="ru-RU" sz="900" b="1" dirty="0"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395288" y="188161"/>
            <a:ext cx="8050038" cy="51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latin typeface="Verdana" pitchFamily="34" charset="0"/>
              </a:rPr>
              <a:t>Участие в закупке нескольких лиц, выступающих на стороне одного участника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059582"/>
            <a:ext cx="4003200" cy="374419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2361" y="1060382"/>
            <a:ext cx="4014000" cy="431800"/>
          </a:xfrm>
          <a:prstGeom prst="rect">
            <a:avLst/>
          </a:prstGeom>
          <a:solidFill>
            <a:srgbClr val="394A5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Рисунок 55" descr="black-metal-paper-clips-vector-27235104.jpg"/>
          <p:cNvPicPr>
            <a:picLocks noChangeAspect="1"/>
          </p:cNvPicPr>
          <p:nvPr/>
        </p:nvPicPr>
        <p:blipFill>
          <a:blip r:embed="rId2" cstate="print"/>
          <a:srcRect l="18304" t="7777" r="18460" b="18335"/>
          <a:stretch>
            <a:fillRect/>
          </a:stretch>
        </p:blipFill>
        <p:spPr bwMode="auto">
          <a:xfrm>
            <a:off x="1959808" y="670967"/>
            <a:ext cx="689493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30"/>
          <p:cNvSpPr>
            <a:spLocks noChangeArrowheads="1"/>
          </p:cNvSpPr>
          <p:nvPr/>
        </p:nvSpPr>
        <p:spPr bwMode="auto">
          <a:xfrm>
            <a:off x="409641" y="1892475"/>
            <a:ext cx="3959670" cy="53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71" tIns="45585" rIns="91171" bIns="45585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 В заявке должно быть указано, что </a:t>
            </a:r>
            <a:br>
              <a:rPr lang="ru-RU" sz="1200" dirty="0" smtClean="0">
                <a:latin typeface="Verdana" pitchFamily="34" charset="0"/>
                <a:ea typeface="Verdana" pitchFamily="34" charset="0"/>
              </a:rPr>
            </a:br>
            <a:r>
              <a:rPr lang="ru-RU" sz="1200" dirty="0" smtClean="0">
                <a:latin typeface="Verdana" pitchFamily="34" charset="0"/>
                <a:ea typeface="Verdana" pitchFamily="34" charset="0"/>
              </a:rPr>
              <a:t>на стороне одного участника выступает несколько лиц</a:t>
            </a:r>
            <a:endParaRPr lang="ru-RU" sz="1200" i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8" name="Rectangle: Rounded Corners 15">
            <a:extLst>
              <a:ext uri="{FF2B5EF4-FFF2-40B4-BE49-F238E27FC236}"/>
            </a:extLst>
          </p:cNvPr>
          <p:cNvSpPr/>
          <p:nvPr/>
        </p:nvSpPr>
        <p:spPr>
          <a:xfrm>
            <a:off x="415856" y="1521005"/>
            <a:ext cx="3924000" cy="283537"/>
          </a:xfrm>
          <a:prstGeom prst="roundRect">
            <a:avLst>
              <a:gd name="adj" fmla="val 43717"/>
            </a:avLst>
          </a:prstGeom>
          <a:solidFill>
            <a:schemeClr val="bg1"/>
          </a:solidFill>
          <a:ln>
            <a:noFill/>
          </a:ln>
          <a:effectLst>
            <a:outerShdw blurRad="38100" dist="50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Open Sans" panose="020B0606030504020204" pitchFamily="34" charset="0"/>
              </a:rPr>
              <a:t>Заявка на участие в закупке</a:t>
            </a:r>
            <a:endParaRPr lang="ru-RU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Open Sans" panose="020B0606030504020204" pitchFamily="34" charset="0"/>
            </a:endParaRPr>
          </a:p>
        </p:txBody>
      </p:sp>
      <p:sp>
        <p:nvSpPr>
          <p:cNvPr id="20" name="Прямоугольник 30"/>
          <p:cNvSpPr>
            <a:spLocks noChangeArrowheads="1"/>
          </p:cNvSpPr>
          <p:nvPr/>
        </p:nvSpPr>
        <p:spPr bwMode="auto">
          <a:xfrm>
            <a:off x="398210" y="2538070"/>
            <a:ext cx="3959671" cy="38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71" tIns="45585" rIns="91171" bIns="45585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 Необходимо указать наименование каждого лица, выступающего на стороне участника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03916" y="1131591"/>
            <a:ext cx="4003200" cy="21602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98583" y="1059582"/>
            <a:ext cx="4014000" cy="431800"/>
          </a:xfrm>
          <a:prstGeom prst="rect">
            <a:avLst/>
          </a:prstGeom>
          <a:solidFill>
            <a:srgbClr val="E21A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" name="Рисунок 66" descr="black-metal-paper-clips-vector-27235104.jpg"/>
          <p:cNvPicPr>
            <a:picLocks noChangeAspect="1"/>
          </p:cNvPicPr>
          <p:nvPr/>
        </p:nvPicPr>
        <p:blipFill>
          <a:blip r:embed="rId2" cstate="print"/>
          <a:srcRect l="18304" t="7777" r="18460" b="18335"/>
          <a:stretch>
            <a:fillRect/>
          </a:stretch>
        </p:blipFill>
        <p:spPr bwMode="auto">
          <a:xfrm>
            <a:off x="6481521" y="680492"/>
            <a:ext cx="691015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: Rounded Corners 15">
            <a:extLst>
              <a:ext uri="{FF2B5EF4-FFF2-40B4-BE49-F238E27FC236}"/>
            </a:extLst>
          </p:cNvPr>
          <p:cNvSpPr/>
          <p:nvPr/>
        </p:nvSpPr>
        <p:spPr>
          <a:xfrm>
            <a:off x="4832546" y="1535587"/>
            <a:ext cx="3924000" cy="284400"/>
          </a:xfrm>
          <a:prstGeom prst="roundRect">
            <a:avLst>
              <a:gd name="adj" fmla="val 43717"/>
            </a:avLst>
          </a:prstGeom>
          <a:solidFill>
            <a:schemeClr val="bg1"/>
          </a:solidFill>
          <a:ln>
            <a:noFill/>
          </a:ln>
          <a:effectLst>
            <a:outerShdw blurRad="38100" dist="50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</a:rPr>
              <a:t>Договор простого товарищества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15">
            <a:extLst>
              <a:ext uri="{FF2B5EF4-FFF2-40B4-BE49-F238E27FC236}"/>
            </a:extLst>
          </p:cNvPr>
          <p:cNvSpPr/>
          <p:nvPr/>
        </p:nvSpPr>
        <p:spPr>
          <a:xfrm>
            <a:off x="4787900" y="3435846"/>
            <a:ext cx="3996000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prstDash val="sysDot"/>
          </a:ln>
          <a:effectLst>
            <a:outerShdw blurRad="38100" dist="50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algn="ctr">
              <a:lnSpc>
                <a:spcPct val="80000"/>
              </a:lnSpc>
              <a:defRPr/>
            </a:pPr>
            <a:r>
              <a:rPr lang="ru-RU" sz="1050" dirty="0" smtClean="0">
                <a:solidFill>
                  <a:schemeClr val="tx1"/>
                </a:solidFill>
                <a:latin typeface="Verdana" pitchFamily="34" charset="0"/>
              </a:rPr>
              <a:t>В случае если победителем в закупке будет признан участник закупки, на стороне которого выступает несколько лиц, договор заключается </a:t>
            </a:r>
            <a:br>
              <a:rPr lang="ru-RU" sz="105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sz="1050" dirty="0" smtClean="0">
                <a:solidFill>
                  <a:schemeClr val="tx1"/>
                </a:solidFill>
                <a:latin typeface="Verdana" pitchFamily="34" charset="0"/>
              </a:rPr>
              <a:t>с таким участником, с указанием всех лиц, выступающих на его стороне, при этом подписание договора осуществляется одним лицом, указанным в заявке участника </a:t>
            </a:r>
            <a:br>
              <a:rPr lang="ru-RU" sz="105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sz="1050" dirty="0" smtClean="0">
                <a:solidFill>
                  <a:schemeClr val="tx1"/>
                </a:solidFill>
                <a:latin typeface="Verdana" pitchFamily="34" charset="0"/>
              </a:rPr>
              <a:t>и действующим от имени всех остальных лиц </a:t>
            </a:r>
            <a:br>
              <a:rPr lang="ru-RU" sz="105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sz="1050" dirty="0" smtClean="0">
                <a:solidFill>
                  <a:schemeClr val="tx1"/>
                </a:solidFill>
                <a:latin typeface="Verdana" pitchFamily="34" charset="0"/>
              </a:rPr>
              <a:t>по доверенности или на основании договора простого товарищества</a:t>
            </a:r>
          </a:p>
        </p:txBody>
      </p:sp>
      <p:pic>
        <p:nvPicPr>
          <p:cNvPr id="32" name="Рисунок 31" descr="Pinclipart-PNG-Photo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1182" y="3363838"/>
            <a:ext cx="329290" cy="288032"/>
          </a:xfrm>
          <a:prstGeom prst="rect">
            <a:avLst/>
          </a:prstGeom>
        </p:spPr>
      </p:pic>
      <p:pic>
        <p:nvPicPr>
          <p:cNvPr id="33" name="Рисунок 32" descr="Pinclipart-PNG-Photo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666829" y="3397167"/>
            <a:ext cx="329290" cy="28803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934709" y="2608566"/>
            <a:ext cx="381642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 Если участник принимает участие </a:t>
            </a:r>
            <a:br>
              <a:rPr lang="ru-RU" sz="1200" dirty="0" smtClean="0">
                <a:latin typeface="Verdana" pitchFamily="34" charset="0"/>
                <a:ea typeface="Verdana" pitchFamily="34" charset="0"/>
              </a:rPr>
            </a:br>
            <a:r>
              <a:rPr lang="ru-RU" sz="1200" dirty="0" smtClean="0">
                <a:latin typeface="Verdana" pitchFamily="34" charset="0"/>
                <a:ea typeface="Verdana" pitchFamily="34" charset="0"/>
              </a:rPr>
              <a:t>в закупке только среди МСП, в состав товарищества могут быть включены только субъекты МСП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4" name="Прямоугольник 30"/>
          <p:cNvSpPr>
            <a:spLocks noChangeArrowheads="1"/>
          </p:cNvSpPr>
          <p:nvPr/>
        </p:nvSpPr>
        <p:spPr bwMode="auto">
          <a:xfrm>
            <a:off x="395536" y="3976991"/>
            <a:ext cx="3959671" cy="68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71" tIns="45585" rIns="91171" bIns="45585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 Лица, выступающие на стороне одного участника, не вправе участвовать в этой же закупке самостоятельно либо на стороне другого участника закупки</a:t>
            </a:r>
          </a:p>
        </p:txBody>
      </p:sp>
      <p:sp>
        <p:nvSpPr>
          <p:cNvPr id="35" name="Прямоугольник 30"/>
          <p:cNvSpPr>
            <a:spLocks noChangeArrowheads="1"/>
          </p:cNvSpPr>
          <p:nvPr/>
        </p:nvSpPr>
        <p:spPr bwMode="auto">
          <a:xfrm>
            <a:off x="395536" y="3035932"/>
            <a:ext cx="3959671" cy="83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71" tIns="45585" rIns="91171" bIns="45585">
            <a:spAutoFit/>
          </a:bodyPr>
          <a:lstStyle/>
          <a:p>
            <a:pPr marL="0" lvl="2" indent="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 Оценка заявки участника, на стороне которого выступают несколько лиц, осуществляется в совокупности на основании сведений в отношении всех лиц, выступающих на стороне такого участника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21636" y="2446366"/>
            <a:ext cx="3780000" cy="0"/>
          </a:xfrm>
          <a:prstGeom prst="line">
            <a:avLst/>
          </a:prstGeom>
          <a:ln w="9525">
            <a:solidFill>
              <a:srgbClr val="455D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21636" y="2953597"/>
            <a:ext cx="3780000" cy="0"/>
          </a:xfrm>
          <a:prstGeom prst="line">
            <a:avLst/>
          </a:prstGeom>
          <a:ln w="9525">
            <a:solidFill>
              <a:srgbClr val="455D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21636" y="3896469"/>
            <a:ext cx="3780000" cy="0"/>
          </a:xfrm>
          <a:prstGeom prst="line">
            <a:avLst/>
          </a:prstGeom>
          <a:ln w="9525">
            <a:solidFill>
              <a:srgbClr val="455D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39552" y="4713487"/>
            <a:ext cx="3780000" cy="0"/>
          </a:xfrm>
          <a:prstGeom prst="line">
            <a:avLst/>
          </a:prstGeom>
          <a:ln w="9525">
            <a:solidFill>
              <a:srgbClr val="455D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932040" y="1923678"/>
            <a:ext cx="381642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  На стороне одного участника закупки могут выступать несколько юридических лиц либо несколько физических лиц, в том числе индивидуальные предприниматели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4934556" y="2600325"/>
            <a:ext cx="3780000" cy="0"/>
          </a:xfrm>
          <a:prstGeom prst="line">
            <a:avLst/>
          </a:prstGeom>
          <a:ln w="9525">
            <a:solidFill>
              <a:srgbClr val="455D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7012306" y="1779589"/>
            <a:ext cx="1584325" cy="2159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algn="ctr">
              <a:defRPr/>
            </a:pPr>
            <a:endParaRPr lang="ru-RU" dirty="0">
              <a:solidFill>
                <a:srgbClr val="394A58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914334" y="1779589"/>
            <a:ext cx="1296987" cy="2159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772" name="Заголовок 1"/>
          <p:cNvSpPr>
            <a:spLocks noGrp="1"/>
          </p:cNvSpPr>
          <p:nvPr>
            <p:ph type="title"/>
          </p:nvPr>
        </p:nvSpPr>
        <p:spPr>
          <a:xfrm>
            <a:off x="323850" y="267494"/>
            <a:ext cx="8229600" cy="5524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Возврат и удержание обеспечения заявки</a:t>
            </a:r>
          </a:p>
        </p:txBody>
      </p:sp>
      <p:sp>
        <p:nvSpPr>
          <p:cNvPr id="32773" name="Заголовок 1"/>
          <p:cNvSpPr txBox="1">
            <a:spLocks/>
          </p:cNvSpPr>
          <p:nvPr/>
        </p:nvSpPr>
        <p:spPr bwMode="auto">
          <a:xfrm>
            <a:off x="5220072" y="2300288"/>
            <a:ext cx="360007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20" tIns="45559" rIns="91120" bIns="45559" anchor="t"/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Verdana" pitchFamily="34" charset="0"/>
              </a:rPr>
              <a:t>уклонения или отказа участника закупки от заключения договора</a:t>
            </a:r>
          </a:p>
        </p:txBody>
      </p:sp>
      <p:sp>
        <p:nvSpPr>
          <p:cNvPr id="32774" name="Заголовок 1"/>
          <p:cNvSpPr txBox="1">
            <a:spLocks/>
          </p:cNvSpPr>
          <p:nvPr/>
        </p:nvSpPr>
        <p:spPr bwMode="auto">
          <a:xfrm>
            <a:off x="1403351" y="3579813"/>
            <a:ext cx="74898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20" tIns="45559" rIns="91120" bIns="45559" anchor="ctr"/>
          <a:lstStyle/>
          <a:p>
            <a:pPr>
              <a:lnSpc>
                <a:spcPts val="3400"/>
              </a:lnSpc>
            </a:pPr>
            <a:endParaRPr lang="ru-RU" sz="1200" dirty="0">
              <a:latin typeface="Verdana" pitchFamily="34" charset="0"/>
            </a:endParaRPr>
          </a:p>
        </p:txBody>
      </p:sp>
      <p:sp>
        <p:nvSpPr>
          <p:cNvPr id="32775" name="TextBox 22"/>
          <p:cNvSpPr txBox="1">
            <a:spLocks noChangeArrowheads="1"/>
          </p:cNvSpPr>
          <p:nvPr/>
        </p:nvSpPr>
        <p:spPr bwMode="auto">
          <a:xfrm>
            <a:off x="5219700" y="3219451"/>
            <a:ext cx="3600450" cy="97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26" tIns="45562" rIns="91126" bIns="45562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Verdana" pitchFamily="34" charset="0"/>
              </a:rPr>
              <a:t>непредставление или предоставление 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с нарушением </a:t>
            </a:r>
            <a:r>
              <a:rPr lang="ru-RU" sz="1200" dirty="0" smtClean="0">
                <a:latin typeface="Verdana" pitchFamily="34" charset="0"/>
              </a:rPr>
              <a:t>условий документации,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latin typeface="Verdana" pitchFamily="34" charset="0"/>
              </a:rPr>
              <a:t>обеспечения исполнения договора </a:t>
            </a:r>
            <a:r>
              <a:rPr lang="ru-RU" sz="1200" dirty="0">
                <a:latin typeface="Verdana" pitchFamily="34" charset="0"/>
              </a:rPr>
              <a:t/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до заключения </a:t>
            </a:r>
            <a:r>
              <a:rPr lang="ru-RU" sz="1200" dirty="0" smtClean="0">
                <a:latin typeface="Verdana" pitchFamily="34" charset="0"/>
              </a:rPr>
              <a:t>договора (</a:t>
            </a:r>
            <a:r>
              <a:rPr lang="ru-RU" sz="1200" dirty="0">
                <a:latin typeface="Verdana" pitchFamily="34" charset="0"/>
              </a:rPr>
              <a:t>если </a:t>
            </a:r>
            <a:r>
              <a:rPr lang="ru-RU" sz="1200" dirty="0" smtClean="0">
                <a:latin typeface="Verdana" pitchFamily="34" charset="0"/>
              </a:rPr>
              <a:t>документацией </a:t>
            </a:r>
            <a:r>
              <a:rPr lang="ru-RU" sz="1200" dirty="0">
                <a:latin typeface="Verdana" pitchFamily="34" charset="0"/>
              </a:rPr>
              <a:t>установлено требование обеспечения исполнения договора)</a:t>
            </a:r>
          </a:p>
        </p:txBody>
      </p:sp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547053" y="2355851"/>
            <a:ext cx="539750" cy="541338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algn="ctr">
              <a:defRPr/>
            </a:pPr>
            <a:r>
              <a:rPr lang="ru-RU" sz="44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39" name="Прямоугольник 38">
            <a:extLst>
              <a:ext uri="{FF2B5EF4-FFF2-40B4-BE49-F238E27FC236}"/>
            </a:extLst>
          </p:cNvPr>
          <p:cNvSpPr/>
          <p:nvPr/>
        </p:nvSpPr>
        <p:spPr>
          <a:xfrm>
            <a:off x="402590" y="2355850"/>
            <a:ext cx="46038" cy="2376488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778" name="Прямоугольник 39"/>
          <p:cNvSpPr>
            <a:spLocks noChangeArrowheads="1"/>
          </p:cNvSpPr>
          <p:nvPr/>
        </p:nvSpPr>
        <p:spPr bwMode="auto">
          <a:xfrm>
            <a:off x="395288" y="915566"/>
            <a:ext cx="8064500" cy="59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pPr>
              <a:lnSpc>
                <a:spcPct val="90000"/>
              </a:lnSpc>
              <a:tabLst>
                <a:tab pos="265106" algn="l"/>
                <a:tab pos="1074711" algn="l"/>
              </a:tabLst>
            </a:pPr>
            <a:r>
              <a:rPr lang="ru-RU" sz="1200" dirty="0">
                <a:solidFill>
                  <a:srgbClr val="000000"/>
                </a:solidFill>
                <a:latin typeface="Verdana" pitchFamily="34" charset="0"/>
              </a:rPr>
              <a:t>Денежные средства, внесенные в качестве обеспечения заявки на участие в закупке, поступают на специализированный счет, открытый участником в соответствии с Федеральным законом </a:t>
            </a:r>
            <a:br>
              <a:rPr lang="ru-RU" sz="12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 pitchFamily="34" charset="0"/>
              </a:rPr>
              <a:t>от 05.04.2013 № 44-ФЗ и блокируются оператором электронной 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</a:rPr>
              <a:t>площадки. </a:t>
            </a:r>
            <a:endParaRPr lang="ru-R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9" name="Прямоугольник 41"/>
          <p:cNvSpPr>
            <a:spLocks noChangeArrowheads="1"/>
          </p:cNvSpPr>
          <p:nvPr/>
        </p:nvSpPr>
        <p:spPr bwMode="auto">
          <a:xfrm>
            <a:off x="402591" y="1782763"/>
            <a:ext cx="3887788" cy="42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pPr>
              <a:lnSpc>
                <a:spcPct val="90000"/>
              </a:lnSpc>
              <a:tabLst>
                <a:tab pos="265106" algn="l"/>
                <a:tab pos="1074711" algn="l"/>
              </a:tabLst>
            </a:pPr>
            <a:r>
              <a:rPr lang="ru-RU" sz="1200" dirty="0">
                <a:solidFill>
                  <a:srgbClr val="000000"/>
                </a:solidFill>
                <a:latin typeface="Verdana" pitchFamily="34" charset="0"/>
              </a:rPr>
              <a:t>Возврат обеспечения  заявки  </a:t>
            </a:r>
            <a:r>
              <a:rPr lang="ru-RU" sz="1200" b="1" dirty="0">
                <a:solidFill>
                  <a:schemeClr val="bg1"/>
                </a:solidFill>
                <a:latin typeface="Verdana" pitchFamily="34" charset="0"/>
              </a:rPr>
              <a:t>производится</a:t>
            </a:r>
            <a:r>
              <a:rPr lang="ru-RU" sz="1200" dirty="0">
                <a:latin typeface="Verdana" pitchFamily="34" charset="0"/>
              </a:rPr>
              <a:t> 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 pitchFamily="34" charset="0"/>
              </a:rPr>
              <a:t>в срок не более 7 рабочих дней со дня:</a:t>
            </a:r>
          </a:p>
        </p:txBody>
      </p:sp>
      <p:sp>
        <p:nvSpPr>
          <p:cNvPr id="32780" name="Прямоугольник 48"/>
          <p:cNvSpPr>
            <a:spLocks noChangeArrowheads="1"/>
          </p:cNvSpPr>
          <p:nvPr/>
        </p:nvSpPr>
        <p:spPr bwMode="auto">
          <a:xfrm>
            <a:off x="1121728" y="2284413"/>
            <a:ext cx="3378264" cy="68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6" tIns="45607" rIns="91216" bIns="45607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</a:rPr>
              <a:t>подписания протокола</a:t>
            </a:r>
            <a:r>
              <a:rPr lang="ru-RU" sz="1200" dirty="0">
                <a:solidFill>
                  <a:srgbClr val="000000"/>
                </a:solidFill>
                <a:latin typeface="Verdana" pitchFamily="34" charset="0"/>
              </a:rPr>
              <a:t>, составленного по результатам закупки всем участникам, за исключением победителя</a:t>
            </a:r>
            <a:endParaRPr lang="ru-RU" dirty="0"/>
          </a:p>
        </p:txBody>
      </p:sp>
      <p:sp>
        <p:nvSpPr>
          <p:cNvPr id="50" name="Прямоугольник 49">
            <a:extLst>
              <a:ext uri="{FF2B5EF4-FFF2-40B4-BE49-F238E27FC236}"/>
            </a:extLst>
          </p:cNvPr>
          <p:cNvSpPr/>
          <p:nvPr/>
        </p:nvSpPr>
        <p:spPr>
          <a:xfrm>
            <a:off x="547053" y="3219450"/>
            <a:ext cx="539750" cy="53975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algn="ctr">
              <a:defRPr/>
            </a:pPr>
            <a:r>
              <a:rPr lang="ru-RU" sz="44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32782" name="Прямоугольник 50"/>
          <p:cNvSpPr>
            <a:spLocks noChangeArrowheads="1"/>
          </p:cNvSpPr>
          <p:nvPr/>
        </p:nvSpPr>
        <p:spPr bwMode="auto">
          <a:xfrm>
            <a:off x="1121728" y="3219450"/>
            <a:ext cx="3313112" cy="97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Verdana" pitchFamily="34" charset="0"/>
              </a:rPr>
              <a:t>заключения </a:t>
            </a:r>
            <a:r>
              <a:rPr lang="ru-RU" sz="1200" dirty="0" smtClean="0">
                <a:latin typeface="Verdana" pitchFamily="34" charset="0"/>
              </a:rPr>
              <a:t>договора с </a:t>
            </a:r>
            <a:r>
              <a:rPr lang="ru-RU" sz="1200" dirty="0">
                <a:latin typeface="Verdana" pitchFamily="34" charset="0"/>
              </a:rPr>
              <a:t>победителем либо в случае принятия заказчиком решения (за исключением случая осуществления конкурентной закупки) о том, что договор по результатам закупки не заключается</a:t>
            </a:r>
            <a:endParaRPr lang="ru-RU" dirty="0"/>
          </a:p>
        </p:txBody>
      </p:sp>
      <p:sp>
        <p:nvSpPr>
          <p:cNvPr id="32783" name="Прямоугольник 52"/>
          <p:cNvSpPr>
            <a:spLocks noChangeArrowheads="1"/>
          </p:cNvSpPr>
          <p:nvPr/>
        </p:nvSpPr>
        <p:spPr bwMode="auto">
          <a:xfrm>
            <a:off x="4572000" y="1779662"/>
            <a:ext cx="4176713" cy="42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pPr>
              <a:lnSpc>
                <a:spcPct val="90000"/>
              </a:lnSpc>
              <a:tabLst>
                <a:tab pos="265106" algn="l"/>
                <a:tab pos="1074711" algn="l"/>
              </a:tabLst>
            </a:pPr>
            <a:r>
              <a:rPr lang="ru-RU" sz="1200" dirty="0">
                <a:latin typeface="Verdana" pitchFamily="34" charset="0"/>
              </a:rPr>
              <a:t>Возврат обеспечения заявки  </a:t>
            </a:r>
            <a:r>
              <a:rPr lang="ru-RU" sz="1200" b="1" dirty="0">
                <a:solidFill>
                  <a:schemeClr val="bg1"/>
                </a:solidFill>
                <a:latin typeface="Verdana" pitchFamily="34" charset="0"/>
              </a:rPr>
              <a:t>не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Verdana" pitchFamily="34" charset="0"/>
              </a:rPr>
              <a:t>производится</a:t>
            </a:r>
            <a:r>
              <a:rPr lang="ru-RU" sz="1200" dirty="0">
                <a:latin typeface="Verdana" pitchFamily="34" charset="0"/>
              </a:rPr>
              <a:t> 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в </a:t>
            </a:r>
            <a:r>
              <a:rPr lang="ru-RU" sz="1200" dirty="0" smtClean="0">
                <a:latin typeface="Verdana" pitchFamily="34" charset="0"/>
              </a:rPr>
              <a:t>случаях</a:t>
            </a:r>
            <a:r>
              <a:rPr lang="ru-RU" sz="1200" dirty="0">
                <a:latin typeface="Verdana" pitchFamily="34" charset="0"/>
              </a:rPr>
              <a:t>:</a:t>
            </a:r>
          </a:p>
        </p:txBody>
      </p:sp>
      <p:sp>
        <p:nvSpPr>
          <p:cNvPr id="55" name="Прямоугольник 54">
            <a:extLst>
              <a:ext uri="{FF2B5EF4-FFF2-40B4-BE49-F238E27FC236}"/>
            </a:extLst>
          </p:cNvPr>
          <p:cNvSpPr/>
          <p:nvPr/>
        </p:nvSpPr>
        <p:spPr>
          <a:xfrm>
            <a:off x="4525964" y="1635126"/>
            <a:ext cx="46037" cy="3097213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/>
            </a:extLst>
          </p:cNvPr>
          <p:cNvSpPr/>
          <p:nvPr/>
        </p:nvSpPr>
        <p:spPr>
          <a:xfrm>
            <a:off x="4643439" y="2282032"/>
            <a:ext cx="539750" cy="53975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algn="ctr">
              <a:defRPr/>
            </a:pPr>
            <a:r>
              <a:rPr lang="ru-RU" sz="44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58" name="Прямоугольник 57">
            <a:extLst>
              <a:ext uri="{FF2B5EF4-FFF2-40B4-BE49-F238E27FC236}"/>
            </a:extLst>
          </p:cNvPr>
          <p:cNvSpPr/>
          <p:nvPr/>
        </p:nvSpPr>
        <p:spPr>
          <a:xfrm>
            <a:off x="4643439" y="3219450"/>
            <a:ext cx="539750" cy="53975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algn="ctr">
              <a:defRPr/>
            </a:pPr>
            <a:r>
              <a:rPr lang="ru-RU" sz="44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102E92E0-AFEB-4190-B293-48BCCF27E5FA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6b9cf777fab2d39f528ab3451f21c8d3.jpeg"/>
          <p:cNvPicPr>
            <a:picLocks noChangeAspect="1"/>
          </p:cNvPicPr>
          <p:nvPr/>
        </p:nvPicPr>
        <p:blipFill>
          <a:blip r:embed="rId2" cstate="print">
            <a:grayscl/>
          </a:blip>
          <a:srcRect l="1989" t="4888" r="20898" b="4834"/>
          <a:stretch>
            <a:fillRect/>
          </a:stretch>
        </p:blipFill>
        <p:spPr>
          <a:xfrm>
            <a:off x="5107807" y="1923678"/>
            <a:ext cx="4036194" cy="319469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076056" y="1923678"/>
            <a:ext cx="4067944" cy="321982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4056" y="1707654"/>
            <a:ext cx="4067944" cy="321982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5377324" y="1347788"/>
            <a:ext cx="828000" cy="1778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>
              <a:defRPr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802" name="TextBox 8"/>
          <p:cNvSpPr txBox="1">
            <a:spLocks noChangeArrowheads="1"/>
          </p:cNvSpPr>
          <p:nvPr/>
        </p:nvSpPr>
        <p:spPr bwMode="auto">
          <a:xfrm>
            <a:off x="4757738" y="1298466"/>
            <a:ext cx="4062412" cy="57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pPr marL="0" lvl="3" indent="0"/>
            <a:r>
              <a:rPr lang="ru-RU" sz="1100" dirty="0">
                <a:latin typeface="Verdana" pitchFamily="34" charset="0"/>
              </a:rPr>
              <a:t>Случаи </a:t>
            </a:r>
            <a:r>
              <a:rPr lang="ru-RU" sz="1100" dirty="0">
                <a:solidFill>
                  <a:schemeClr val="bg1"/>
                </a:solidFill>
                <a:latin typeface="Verdana" pitchFamily="34" charset="0"/>
              </a:rPr>
              <a:t>удержания</a:t>
            </a:r>
            <a:r>
              <a:rPr lang="ru-RU" sz="1100" dirty="0">
                <a:latin typeface="Verdana" pitchFamily="34" charset="0"/>
              </a:rPr>
              <a:t> заказчиком денежных средств, внесенных в качестве обеспечения исполнения договора</a:t>
            </a:r>
            <a:endParaRPr lang="ru-RU" sz="1100" i="1" dirty="0">
              <a:latin typeface="Verdana" pitchFamily="34" charset="0"/>
            </a:endParaRPr>
          </a:p>
        </p:txBody>
      </p:sp>
      <p:sp>
        <p:nvSpPr>
          <p:cNvPr id="33797" name="Прямоугольник 3"/>
          <p:cNvSpPr>
            <a:spLocks noChangeArrowheads="1"/>
          </p:cNvSpPr>
          <p:nvPr/>
        </p:nvSpPr>
        <p:spPr bwMode="auto">
          <a:xfrm>
            <a:off x="323851" y="339726"/>
            <a:ext cx="5976342" cy="51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9" tIns="34285" rIns="68569" bIns="34285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latin typeface="Verdana" pitchFamily="34" charset="0"/>
              </a:rPr>
              <a:t>Возврат и удержание обеспечения исполнения договора субъектам МСП</a:t>
            </a:r>
          </a:p>
        </p:txBody>
      </p:sp>
      <p:sp>
        <p:nvSpPr>
          <p:cNvPr id="33798" name="TextBox 4"/>
          <p:cNvSpPr txBox="1">
            <a:spLocks noChangeArrowheads="1"/>
          </p:cNvSpPr>
          <p:nvPr/>
        </p:nvSpPr>
        <p:spPr bwMode="auto">
          <a:xfrm>
            <a:off x="415609" y="1733551"/>
            <a:ext cx="2643187" cy="166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r>
              <a:rPr lang="ru-RU" sz="10400" dirty="0">
                <a:solidFill>
                  <a:srgbClr val="E21A1A"/>
                </a:solidFill>
                <a:latin typeface="Verdana Pro Black"/>
              </a:rPr>
              <a:t>10</a:t>
            </a:r>
            <a:r>
              <a:rPr lang="ru-RU" sz="10400" dirty="0">
                <a:solidFill>
                  <a:srgbClr val="FF0000"/>
                </a:solidFill>
                <a:latin typeface="Verdana Pro Black"/>
              </a:rPr>
              <a:t> </a:t>
            </a:r>
            <a:endParaRPr lang="ru-RU" sz="10400" dirty="0">
              <a:latin typeface="Verdana Pro Black"/>
            </a:endParaRPr>
          </a:p>
        </p:txBody>
      </p:sp>
      <p:sp>
        <p:nvSpPr>
          <p:cNvPr id="33799" name="TextBox 5"/>
          <p:cNvSpPr txBox="1">
            <a:spLocks noChangeArrowheads="1"/>
          </p:cNvSpPr>
          <p:nvPr/>
        </p:nvSpPr>
        <p:spPr bwMode="auto">
          <a:xfrm>
            <a:off x="2376171" y="2819401"/>
            <a:ext cx="28305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r>
              <a:rPr lang="ru-RU" sz="1500" dirty="0">
                <a:latin typeface="Verdana" pitchFamily="34" charset="0"/>
              </a:rPr>
              <a:t>рабочих дней</a:t>
            </a:r>
          </a:p>
        </p:txBody>
      </p:sp>
      <p:sp>
        <p:nvSpPr>
          <p:cNvPr id="33800" name="TextBox 6"/>
          <p:cNvSpPr txBox="1">
            <a:spLocks noChangeArrowheads="1"/>
          </p:cNvSpPr>
          <p:nvPr/>
        </p:nvSpPr>
        <p:spPr bwMode="auto">
          <a:xfrm>
            <a:off x="407671" y="3314700"/>
            <a:ext cx="4264025" cy="91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r>
              <a:rPr lang="ru-RU" sz="1100" dirty="0">
                <a:latin typeface="Verdana" pitchFamily="34" charset="0"/>
              </a:rPr>
              <a:t>с даты получения полного комплекта документов, предусмотренных договором, подтверждающих надлежащее исполнение обязательств по договору </a:t>
            </a:r>
            <a:r>
              <a:rPr lang="en-US" sz="1100" dirty="0">
                <a:latin typeface="Verdana" pitchFamily="34" charset="0"/>
              </a:rPr>
              <a:t/>
            </a:r>
            <a:br>
              <a:rPr lang="en-US" sz="1100" dirty="0">
                <a:latin typeface="Verdana" pitchFamily="34" charset="0"/>
              </a:rPr>
            </a:br>
            <a:r>
              <a:rPr lang="ru-RU" sz="1100" dirty="0">
                <a:latin typeface="Verdana" pitchFamily="34" charset="0"/>
              </a:rPr>
              <a:t>в том числе, накладных о поставке товаров, акта (актов) о выполнении работ, оказании услуг</a:t>
            </a:r>
          </a:p>
        </p:txBody>
      </p:sp>
      <p:sp>
        <p:nvSpPr>
          <p:cNvPr id="33801" name="TextBox 7"/>
          <p:cNvSpPr txBox="1">
            <a:spLocks noChangeArrowheads="1"/>
          </p:cNvSpPr>
          <p:nvPr/>
        </p:nvSpPr>
        <p:spPr bwMode="auto">
          <a:xfrm>
            <a:off x="394970" y="1312864"/>
            <a:ext cx="4032250" cy="74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r>
              <a:rPr lang="ru-RU" sz="1100" dirty="0">
                <a:latin typeface="Verdana" pitchFamily="34" charset="0"/>
              </a:rPr>
              <a:t>Денежные средства, внесенные лицом, с которым заключен договор, в качестве обеспечения исполнения договора, возвращаются на его счет </a:t>
            </a:r>
            <a:r>
              <a:rPr lang="en-US" sz="1100" dirty="0">
                <a:latin typeface="Verdana" pitchFamily="34" charset="0"/>
              </a:rPr>
              <a:t/>
            </a:r>
            <a:br>
              <a:rPr lang="en-US" sz="1100" dirty="0">
                <a:latin typeface="Verdana" pitchFamily="34" charset="0"/>
              </a:rPr>
            </a:br>
            <a:r>
              <a:rPr lang="ru-RU" sz="1100" dirty="0">
                <a:latin typeface="Verdana" pitchFamily="34" charset="0"/>
              </a:rPr>
              <a:t>в течение </a:t>
            </a:r>
          </a:p>
        </p:txBody>
      </p:sp>
      <p:sp>
        <p:nvSpPr>
          <p:cNvPr id="33803" name="Прямоугольник 9"/>
          <p:cNvSpPr>
            <a:spLocks noChangeArrowheads="1"/>
          </p:cNvSpPr>
          <p:nvPr/>
        </p:nvSpPr>
        <p:spPr bwMode="auto">
          <a:xfrm>
            <a:off x="5522913" y="2427734"/>
            <a:ext cx="3168650" cy="46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latin typeface="Verdana" pitchFamily="34" charset="0"/>
              </a:rPr>
              <a:t>неисполнения контрагентом обязательств по договору</a:t>
            </a:r>
          </a:p>
        </p:txBody>
      </p:sp>
      <p:sp>
        <p:nvSpPr>
          <p:cNvPr id="33804" name="Прямоугольник 10"/>
          <p:cNvSpPr>
            <a:spLocks noChangeArrowheads="1"/>
          </p:cNvSpPr>
          <p:nvPr/>
        </p:nvSpPr>
        <p:spPr bwMode="auto">
          <a:xfrm>
            <a:off x="5562600" y="3757614"/>
            <a:ext cx="3168650" cy="6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latin typeface="Verdana" pitchFamily="34" charset="0"/>
              </a:rPr>
              <a:t>ненадлежащего исполнения контрагентом обязательств </a:t>
            </a:r>
            <a:br>
              <a:rPr lang="ru-RU" sz="1600" dirty="0">
                <a:latin typeface="Verdana" pitchFamily="34" charset="0"/>
              </a:rPr>
            </a:br>
            <a:r>
              <a:rPr lang="ru-RU" sz="1600" dirty="0">
                <a:latin typeface="Verdana" pitchFamily="34" charset="0"/>
              </a:rPr>
              <a:t>по договору</a:t>
            </a:r>
          </a:p>
        </p:txBody>
      </p:sp>
      <p:grpSp>
        <p:nvGrpSpPr>
          <p:cNvPr id="33805" name="Группа 28"/>
          <p:cNvGrpSpPr>
            <a:grpSpLocks/>
          </p:cNvGrpSpPr>
          <p:nvPr/>
        </p:nvGrpSpPr>
        <p:grpSpPr bwMode="auto">
          <a:xfrm>
            <a:off x="4832350" y="2089150"/>
            <a:ext cx="558800" cy="3054350"/>
            <a:chOff x="6443330" y="2785730"/>
            <a:chExt cx="744279" cy="4072270"/>
          </a:xfrm>
        </p:grpSpPr>
        <p:sp>
          <p:nvSpPr>
            <p:cNvPr id="13" name="Прямоугольник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443330" y="2785730"/>
              <a:ext cx="744279" cy="4072270"/>
            </a:xfrm>
            <a:prstGeom prst="rect">
              <a:avLst/>
            </a:prstGeom>
            <a:solidFill>
              <a:srgbClr val="394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809" name="Прямоугольник 13"/>
            <p:cNvSpPr>
              <a:spLocks noChangeArrowheads="1"/>
            </p:cNvSpPr>
            <p:nvPr/>
          </p:nvSpPr>
          <p:spPr bwMode="auto">
            <a:xfrm>
              <a:off x="6462585" y="2976194"/>
              <a:ext cx="383330" cy="114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000" dirty="0">
                  <a:solidFill>
                    <a:schemeClr val="bg1"/>
                  </a:solidFill>
                  <a:latin typeface="Verdana" pitchFamily="34" charset="0"/>
                </a:rPr>
                <a:t>1</a:t>
              </a:r>
            </a:p>
          </p:txBody>
        </p:sp>
        <p:sp>
          <p:nvSpPr>
            <p:cNvPr id="33810" name="Прямоугольник 14"/>
            <p:cNvSpPr>
              <a:spLocks noChangeArrowheads="1"/>
            </p:cNvSpPr>
            <p:nvPr/>
          </p:nvSpPr>
          <p:spPr bwMode="auto">
            <a:xfrm>
              <a:off x="6462585" y="4815627"/>
              <a:ext cx="383330" cy="114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000" dirty="0">
                  <a:solidFill>
                    <a:schemeClr val="bg1"/>
                  </a:solidFill>
                  <a:latin typeface="Verdana" pitchFamily="34" charset="0"/>
                </a:rPr>
                <a:t>2</a:t>
              </a:r>
            </a:p>
          </p:txBody>
        </p:sp>
      </p:grpSp>
      <p:cxnSp>
        <p:nvCxnSpPr>
          <p:cNvPr id="16" name="Соединитель: уступ 3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rot="5400000" flipH="1" flipV="1">
            <a:off x="7028656" y="6772"/>
            <a:ext cx="198437" cy="4032250"/>
          </a:xfrm>
          <a:prstGeom prst="bentConnector2">
            <a:avLst/>
          </a:prstGeom>
          <a:ln w="19050">
            <a:solidFill>
              <a:srgbClr val="394A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102E92E0-AFEB-4190-B293-48BCCF27E5FA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/>
            </a:extLst>
          </p:cNvPr>
          <p:cNvSpPr/>
          <p:nvPr/>
        </p:nvSpPr>
        <p:spPr>
          <a:xfrm>
            <a:off x="0" y="395923"/>
            <a:ext cx="1800000" cy="2520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25" rIns="68461" bIns="34225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9940" name="Рисунок 8" descr="Изображение выглядит как человек, мужчина, стоит, спорт&#10;&#10;Автоматически созданное описание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537" y="2255838"/>
            <a:ext cx="4333875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1">
            <a:extLst>
              <a:ext uri="{FF2B5EF4-FFF2-40B4-BE49-F238E27FC236}"/>
            </a:extLst>
          </p:cNvPr>
          <p:cNvSpPr/>
          <p:nvPr/>
        </p:nvSpPr>
        <p:spPr>
          <a:xfrm flipH="1">
            <a:off x="5253037" y="1435100"/>
            <a:ext cx="3889375" cy="37084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4" tIns="34255" rIns="68514" bIns="34255" anchor="ctr"/>
          <a:lstStyle/>
          <a:p>
            <a:pPr algn="ctr">
              <a:defRPr/>
            </a:pP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384944" y="411163"/>
            <a:ext cx="8809037" cy="48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1" tIns="45675" rIns="91351" bIns="45675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600" b="1" dirty="0">
                <a:solidFill>
                  <a:schemeClr val="bg1"/>
                </a:solidFill>
                <a:latin typeface="Verdana" pitchFamily="34" charset="0"/>
              </a:rPr>
              <a:t>Основания</a:t>
            </a:r>
            <a:r>
              <a:rPr lang="ru-RU" altLang="ru-RU" sz="1600" b="1" dirty="0">
                <a:latin typeface="Verdana" pitchFamily="34" charset="0"/>
              </a:rPr>
              <a:t> для включения сведений </a:t>
            </a:r>
            <a:br>
              <a:rPr lang="ru-RU" altLang="ru-RU" sz="1600" b="1" dirty="0">
                <a:latin typeface="Verdana" pitchFamily="34" charset="0"/>
              </a:rPr>
            </a:br>
            <a:r>
              <a:rPr lang="ru-RU" altLang="ru-RU" sz="1600" b="1" dirty="0">
                <a:latin typeface="Verdana" pitchFamily="34" charset="0"/>
              </a:rPr>
              <a:t>в Реестр недобросовестных </a:t>
            </a:r>
            <a:r>
              <a:rPr lang="ru-RU" altLang="ru-RU" sz="1600" b="1" dirty="0" smtClean="0">
                <a:latin typeface="Verdana" pitchFamily="34" charset="0"/>
              </a:rPr>
              <a:t>поставщиков</a:t>
            </a:r>
            <a:endParaRPr lang="ru-RU" altLang="ru-RU" sz="1600" b="1" dirty="0">
              <a:latin typeface="Verdan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42715" y="1241027"/>
            <a:ext cx="4392000" cy="792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1" tIns="45675" rIns="91351" bIns="45675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300" b="1" dirty="0">
                <a:solidFill>
                  <a:srgbClr val="E21A1A"/>
                </a:solidFill>
                <a:latin typeface="Verdana" pitchFamily="34" charset="0"/>
              </a:rPr>
              <a:t>Уклонение от заключения договора победителя</a:t>
            </a:r>
            <a:r>
              <a:rPr lang="ru-RU" sz="1300" dirty="0">
                <a:solidFill>
                  <a:srgbClr val="E21A1A"/>
                </a:solidFill>
                <a:latin typeface="Verdana" pitchFamily="34" charset="0"/>
              </a:rPr>
              <a:t> </a:t>
            </a:r>
            <a:r>
              <a:rPr lang="ru-RU" sz="1300" dirty="0">
                <a:latin typeface="Verdana" pitchFamily="34" charset="0"/>
              </a:rPr>
              <a:t>закупки или участника закупки, </a:t>
            </a:r>
            <a:br>
              <a:rPr lang="ru-RU" sz="1300" dirty="0">
                <a:latin typeface="Verdana" pitchFamily="34" charset="0"/>
              </a:rPr>
            </a:br>
            <a:r>
              <a:rPr lang="ru-RU" sz="1300" dirty="0">
                <a:latin typeface="Verdana" pitchFamily="34" charset="0"/>
              </a:rPr>
              <a:t>с которым в соответствии с документацией </a:t>
            </a:r>
            <a:br>
              <a:rPr lang="ru-RU" sz="1300" dirty="0">
                <a:latin typeface="Verdana" pitchFamily="34" charset="0"/>
              </a:rPr>
            </a:br>
            <a:r>
              <a:rPr lang="ru-RU" sz="1300" dirty="0">
                <a:latin typeface="Verdana" pitchFamily="34" charset="0"/>
              </a:rPr>
              <a:t>о закупке заключается договор</a:t>
            </a: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469900" y="1276325"/>
            <a:ext cx="558800" cy="3095625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1" tIns="45675" rIns="91351" bIns="45675" anchor="ctr"/>
          <a:lstStyle/>
          <a:p>
            <a:pPr algn="ctr">
              <a:defRPr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946" name="Прямоугольник 12"/>
          <p:cNvSpPr>
            <a:spLocks noChangeArrowheads="1"/>
          </p:cNvSpPr>
          <p:nvPr/>
        </p:nvSpPr>
        <p:spPr bwMode="auto">
          <a:xfrm>
            <a:off x="539750" y="1206102"/>
            <a:ext cx="5762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1" tIns="45675" rIns="91351" bIns="45675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39947" name="Прямоугольник 13"/>
          <p:cNvSpPr>
            <a:spLocks noChangeArrowheads="1"/>
          </p:cNvSpPr>
          <p:nvPr/>
        </p:nvSpPr>
        <p:spPr bwMode="auto">
          <a:xfrm>
            <a:off x="539750" y="2068115"/>
            <a:ext cx="50323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1" tIns="45675" rIns="91351" bIns="45675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39948" name="Прямоугольник 14"/>
          <p:cNvSpPr>
            <a:spLocks noChangeArrowheads="1"/>
          </p:cNvSpPr>
          <p:nvPr/>
        </p:nvSpPr>
        <p:spPr bwMode="auto">
          <a:xfrm>
            <a:off x="539750" y="3149575"/>
            <a:ext cx="5032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1" tIns="45675" rIns="91351" bIns="45675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3A129BBE-6308-4F39-9B52-21C1DFC6F48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8849617" y="0"/>
            <a:ext cx="0" cy="3906838"/>
          </a:xfrm>
          <a:prstGeom prst="line">
            <a:avLst/>
          </a:prstGeom>
          <a:ln w="28575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892480" y="819150"/>
            <a:ext cx="0" cy="3913188"/>
          </a:xfrm>
          <a:prstGeom prst="line">
            <a:avLst/>
          </a:prstGeom>
          <a:ln>
            <a:solidFill>
              <a:srgbClr val="E21A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042714" y="2932087"/>
            <a:ext cx="4392000" cy="1296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1" tIns="45675" rIns="91351" bIns="45675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300" b="1" dirty="0" smtClean="0">
                <a:solidFill>
                  <a:srgbClr val="E21A1A"/>
                </a:solidFill>
                <a:latin typeface="Verdana" pitchFamily="34" charset="0"/>
              </a:rPr>
              <a:t>Односторонний </a:t>
            </a:r>
            <a:r>
              <a:rPr lang="ru-RU" sz="1300" b="1" dirty="0">
                <a:solidFill>
                  <a:srgbClr val="E21A1A"/>
                </a:solidFill>
                <a:latin typeface="Verdana" pitchFamily="34" charset="0"/>
              </a:rPr>
              <a:t>отказ заказчика</a:t>
            </a:r>
            <a:r>
              <a:rPr lang="ru-RU" sz="13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300" dirty="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sz="1300" dirty="0" smtClean="0">
                <a:latin typeface="Verdana" pitchFamily="34" charset="0"/>
              </a:rPr>
              <a:t>в </a:t>
            </a:r>
            <a:r>
              <a:rPr lang="ru-RU" sz="1300" dirty="0">
                <a:latin typeface="Verdana" pitchFamily="34" charset="0"/>
              </a:rPr>
              <a:t>отношении которого введены санкции иностранными государствами, от исполнения договора в связи с существенным нарушением поставщиком (исполнителем, подрядчиком) </a:t>
            </a:r>
            <a:r>
              <a:rPr lang="ru-RU" sz="1300" dirty="0" smtClean="0">
                <a:latin typeface="Verdana" pitchFamily="34" charset="0"/>
              </a:rPr>
              <a:t>договора</a:t>
            </a:r>
            <a:endParaRPr lang="ru-RU" sz="1300" dirty="0">
              <a:latin typeface="Verdan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42715" y="2084784"/>
            <a:ext cx="4392000" cy="828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1" tIns="45675" rIns="91351" bIns="45675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300" b="1" dirty="0">
                <a:solidFill>
                  <a:srgbClr val="E21A1A"/>
                </a:solidFill>
                <a:latin typeface="Verdana" pitchFamily="34" charset="0"/>
              </a:rPr>
              <a:t>Существенное нарушение контрагентом</a:t>
            </a:r>
            <a:r>
              <a:rPr lang="ru-RU" sz="1300" dirty="0">
                <a:latin typeface="Verdana" pitchFamily="34" charset="0"/>
              </a:rPr>
              <a:t> </a:t>
            </a:r>
            <a:r>
              <a:rPr lang="ru-RU" sz="1300" b="1" dirty="0">
                <a:solidFill>
                  <a:srgbClr val="E21A1A"/>
                </a:solidFill>
                <a:latin typeface="Verdana" pitchFamily="34" charset="0"/>
              </a:rPr>
              <a:t>условий договора</a:t>
            </a:r>
            <a:r>
              <a:rPr lang="ru-RU" sz="1300" dirty="0">
                <a:latin typeface="Verdana" pitchFamily="34" charset="0"/>
              </a:rPr>
              <a:t>, послужившее основанием </a:t>
            </a:r>
            <a:br>
              <a:rPr lang="ru-RU" sz="1300" dirty="0">
                <a:latin typeface="Verdana" pitchFamily="34" charset="0"/>
              </a:rPr>
            </a:br>
            <a:r>
              <a:rPr lang="ru-RU" sz="1300" dirty="0">
                <a:latin typeface="Verdana" pitchFamily="34" charset="0"/>
              </a:rPr>
              <a:t>для расторжения договора в судебном </a:t>
            </a:r>
            <a:r>
              <a:rPr lang="ru-RU" sz="1300" dirty="0" smtClean="0">
                <a:latin typeface="Verdana" pitchFamily="34" charset="0"/>
              </a:rPr>
              <a:t>порядке</a:t>
            </a:r>
            <a:endParaRPr lang="ru-RU" sz="1300" dirty="0">
              <a:latin typeface="Verdana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724128" y="1707654"/>
            <a:ext cx="3024585" cy="14401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1" tIns="45675" rIns="91351" bIns="45675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>
                <a:solidFill>
                  <a:srgbClr val="E21A1A"/>
                </a:solidFill>
                <a:latin typeface="Verdana" pitchFamily="34" charset="0"/>
                <a:cs typeface="Arial" pitchFamily="34" charset="0"/>
              </a:rPr>
              <a:t>Порядок направления сведений в ФАС о </a:t>
            </a:r>
            <a:r>
              <a:rPr lang="ru-RU" sz="1200" b="1" dirty="0" smtClean="0">
                <a:solidFill>
                  <a:srgbClr val="E21A1A"/>
                </a:solidFill>
                <a:latin typeface="Verdana" pitchFamily="34" charset="0"/>
                <a:cs typeface="Arial" pitchFamily="34" charset="0"/>
              </a:rPr>
              <a:t>включении сведений </a:t>
            </a:r>
            <a:r>
              <a:rPr lang="ru-RU" sz="1200" b="1" dirty="0">
                <a:solidFill>
                  <a:srgbClr val="E21A1A"/>
                </a:solidFill>
                <a:latin typeface="Verdana" pitchFamily="34" charset="0"/>
                <a:cs typeface="Arial" pitchFamily="34" charset="0"/>
              </a:rPr>
              <a:t>в РНП 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установлен </a:t>
            </a:r>
            <a:br>
              <a:rPr lang="ru-RU" sz="12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п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остановлением </a:t>
            </a:r>
            <a:r>
              <a:rPr lang="ru-RU" sz="12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Правительства РФ 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от </a:t>
            </a:r>
            <a:r>
              <a:rPr lang="ru-RU" sz="12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22.11.2012 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№ 1211</a:t>
            </a:r>
            <a:endParaRPr lang="ru-RU" sz="13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5724128" y="1779662"/>
            <a:ext cx="3024585" cy="1224136"/>
          </a:xfrm>
          <a:prstGeom prst="snip2DiagRect">
            <a:avLst/>
          </a:prstGeom>
          <a:noFill/>
          <a:ln w="3175">
            <a:solidFill>
              <a:srgbClr val="E21A1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Rounded Rectangle 118">
            <a:extLst>
              <a:ext uri="{FF2B5EF4-FFF2-40B4-BE49-F238E27FC236}">
                <a16:creationId xmlns:a16="http://schemas.microsoft.com/office/drawing/2014/main" xmlns="" id="{908F9AA1-A723-4487-922F-E6C71E165782}"/>
              </a:ext>
            </a:extLst>
          </p:cNvPr>
          <p:cNvSpPr/>
          <p:nvPr/>
        </p:nvSpPr>
        <p:spPr>
          <a:xfrm>
            <a:off x="214312" y="674846"/>
            <a:ext cx="5443538" cy="4233704"/>
          </a:xfrm>
          <a:prstGeom prst="roundRect">
            <a:avLst>
              <a:gd name="adj" fmla="val 547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r="5400000" algn="ctr" rotWithShape="0">
              <a:srgbClr val="000000">
                <a:alpha val="20000"/>
              </a:srgbClr>
            </a:outerShdw>
          </a:effectLst>
        </p:spPr>
        <p:txBody>
          <a:bodyPr lIns="68569" tIns="34285" rIns="68569" bIns="34285" rtlCol="0" anchor="ctr"/>
          <a:lstStyle/>
          <a:p>
            <a:pPr algn="ctr" defTabSz="685783">
              <a:defRPr/>
            </a:pPr>
            <a:endParaRPr lang="en-US" kern="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7" name="Полилиния: фигура 65">
            <a:extLst>
              <a:ext uri="{FF2B5EF4-FFF2-40B4-BE49-F238E27FC236}">
                <a16:creationId xmlns:a16="http://schemas.microsoft.com/office/drawing/2014/main" xmlns="" id="{7CE137A0-1BEF-443E-9ED2-97E91E78F93E}"/>
              </a:ext>
            </a:extLst>
          </p:cNvPr>
          <p:cNvSpPr/>
          <p:nvPr/>
        </p:nvSpPr>
        <p:spPr>
          <a:xfrm>
            <a:off x="217612" y="685721"/>
            <a:ext cx="5438700" cy="1309965"/>
          </a:xfrm>
          <a:custGeom>
            <a:avLst/>
            <a:gdLst>
              <a:gd name="connsiteX0" fmla="*/ 89325 w 2160000"/>
              <a:gd name="connsiteY0" fmla="*/ 0 h 1541596"/>
              <a:gd name="connsiteX1" fmla="*/ 2070675 w 2160000"/>
              <a:gd name="connsiteY1" fmla="*/ 0 h 1541596"/>
              <a:gd name="connsiteX2" fmla="*/ 2160000 w 2160000"/>
              <a:gd name="connsiteY2" fmla="*/ 89325 h 1541596"/>
              <a:gd name="connsiteX3" fmla="*/ 2160000 w 2160000"/>
              <a:gd name="connsiteY3" fmla="*/ 1541591 h 1541596"/>
              <a:gd name="connsiteX4" fmla="*/ 2159999 w 2160000"/>
              <a:gd name="connsiteY4" fmla="*/ 1541596 h 1541596"/>
              <a:gd name="connsiteX5" fmla="*/ 2159999 w 2160000"/>
              <a:gd name="connsiteY5" fmla="*/ 426554 h 1541596"/>
              <a:gd name="connsiteX6" fmla="*/ 0 w 2160000"/>
              <a:gd name="connsiteY6" fmla="*/ 426554 h 1541596"/>
              <a:gd name="connsiteX7" fmla="*/ 0 w 2160000"/>
              <a:gd name="connsiteY7" fmla="*/ 89325 h 1541596"/>
              <a:gd name="connsiteX8" fmla="*/ 89325 w 2160000"/>
              <a:gd name="connsiteY8" fmla="*/ 0 h 154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000" h="1541596">
                <a:moveTo>
                  <a:pt x="89325" y="0"/>
                </a:moveTo>
                <a:lnTo>
                  <a:pt x="2070675" y="0"/>
                </a:lnTo>
                <a:cubicBezTo>
                  <a:pt x="2120008" y="0"/>
                  <a:pt x="2160000" y="39992"/>
                  <a:pt x="2160000" y="89325"/>
                </a:cubicBezTo>
                <a:lnTo>
                  <a:pt x="2160000" y="1541591"/>
                </a:lnTo>
                <a:lnTo>
                  <a:pt x="2159999" y="1541596"/>
                </a:lnTo>
                <a:lnTo>
                  <a:pt x="2159999" y="426554"/>
                </a:lnTo>
                <a:lnTo>
                  <a:pt x="0" y="426554"/>
                </a:lnTo>
                <a:lnTo>
                  <a:pt x="0" y="89325"/>
                </a:lnTo>
                <a:cubicBezTo>
                  <a:pt x="0" y="39992"/>
                  <a:pt x="39992" y="0"/>
                  <a:pt x="89325" y="0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50800" dir="5400000" algn="ctr" rotWithShape="0">
              <a:srgbClr val="000000">
                <a:alpha val="20000"/>
              </a:srgbClr>
            </a:outerShdw>
          </a:effectLst>
        </p:spPr>
        <p:txBody>
          <a:bodyPr wrap="square" lIns="68569" tIns="34285" rIns="68569" bIns="34285" rtlCol="0" anchor="ctr">
            <a:noAutofit/>
          </a:bodyPr>
          <a:lstStyle/>
          <a:p>
            <a:pPr algn="ctr" defTabSz="685783">
              <a:defRPr/>
            </a:pPr>
            <a:endParaRPr lang="en-US" kern="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8" name="Rectangle 208">
            <a:extLst>
              <a:ext uri="{FF2B5EF4-FFF2-40B4-BE49-F238E27FC236}">
                <a16:creationId xmlns:a16="http://schemas.microsoft.com/office/drawing/2014/main" xmlns="" id="{86785AB6-287C-48E1-B6D6-8BF3D2B695DA}"/>
              </a:ext>
            </a:extLst>
          </p:cNvPr>
          <p:cNvSpPr/>
          <p:nvPr/>
        </p:nvSpPr>
        <p:spPr>
          <a:xfrm>
            <a:off x="310993" y="757158"/>
            <a:ext cx="2200274" cy="248776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defTabSz="685783">
              <a:lnSpc>
                <a:spcPts val="1350"/>
              </a:lnSpc>
            </a:pPr>
            <a:r>
              <a:rPr lang="ru-RU" sz="1200" b="1" cap="all" dirty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</a:t>
            </a:r>
            <a:r>
              <a:rPr lang="ru-RU" sz="1200" b="1" cap="all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ошибки </a:t>
            </a:r>
          </a:p>
        </p:txBody>
      </p:sp>
      <p:sp>
        <p:nvSpPr>
          <p:cNvPr id="9" name="Rounded Rectangle 118">
            <a:extLst>
              <a:ext uri="{FF2B5EF4-FFF2-40B4-BE49-F238E27FC236}">
                <a16:creationId xmlns:a16="http://schemas.microsoft.com/office/drawing/2014/main" xmlns="" id="{908F9AA1-A723-4487-922F-E6C71E165782}"/>
              </a:ext>
            </a:extLst>
          </p:cNvPr>
          <p:cNvSpPr/>
          <p:nvPr/>
        </p:nvSpPr>
        <p:spPr>
          <a:xfrm>
            <a:off x="5888832" y="792956"/>
            <a:ext cx="3057146" cy="4007645"/>
          </a:xfrm>
          <a:prstGeom prst="roundRect">
            <a:avLst>
              <a:gd name="adj" fmla="val 5477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r="5400000" algn="ctr" rotWithShape="0">
              <a:srgbClr val="000000">
                <a:alpha val="20000"/>
              </a:srgbClr>
            </a:outerShdw>
          </a:effectLst>
        </p:spPr>
        <p:txBody>
          <a:bodyPr lIns="68569" tIns="34285" rIns="68569" bIns="34285" rtlCol="0" anchor="ctr"/>
          <a:lstStyle/>
          <a:p>
            <a:pPr algn="ctr" defTabSz="685783">
              <a:defRPr/>
            </a:pPr>
            <a:endParaRPr lang="en-US" kern="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10" name="Полилиния: фигура 65">
            <a:extLst>
              <a:ext uri="{FF2B5EF4-FFF2-40B4-BE49-F238E27FC236}">
                <a16:creationId xmlns:a16="http://schemas.microsoft.com/office/drawing/2014/main" xmlns="" id="{7CE137A0-1BEF-443E-9ED2-97E91E78F93E}"/>
              </a:ext>
            </a:extLst>
          </p:cNvPr>
          <p:cNvSpPr/>
          <p:nvPr/>
        </p:nvSpPr>
        <p:spPr>
          <a:xfrm>
            <a:off x="5879307" y="712389"/>
            <a:ext cx="3057146" cy="1641640"/>
          </a:xfrm>
          <a:custGeom>
            <a:avLst/>
            <a:gdLst>
              <a:gd name="connsiteX0" fmla="*/ 89325 w 2160000"/>
              <a:gd name="connsiteY0" fmla="*/ 0 h 1541596"/>
              <a:gd name="connsiteX1" fmla="*/ 2070675 w 2160000"/>
              <a:gd name="connsiteY1" fmla="*/ 0 h 1541596"/>
              <a:gd name="connsiteX2" fmla="*/ 2160000 w 2160000"/>
              <a:gd name="connsiteY2" fmla="*/ 89325 h 1541596"/>
              <a:gd name="connsiteX3" fmla="*/ 2160000 w 2160000"/>
              <a:gd name="connsiteY3" fmla="*/ 1541591 h 1541596"/>
              <a:gd name="connsiteX4" fmla="*/ 2159999 w 2160000"/>
              <a:gd name="connsiteY4" fmla="*/ 1541596 h 1541596"/>
              <a:gd name="connsiteX5" fmla="*/ 2159999 w 2160000"/>
              <a:gd name="connsiteY5" fmla="*/ 426554 h 1541596"/>
              <a:gd name="connsiteX6" fmla="*/ 0 w 2160000"/>
              <a:gd name="connsiteY6" fmla="*/ 426554 h 1541596"/>
              <a:gd name="connsiteX7" fmla="*/ 0 w 2160000"/>
              <a:gd name="connsiteY7" fmla="*/ 89325 h 1541596"/>
              <a:gd name="connsiteX8" fmla="*/ 89325 w 2160000"/>
              <a:gd name="connsiteY8" fmla="*/ 0 h 154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000" h="1541596">
                <a:moveTo>
                  <a:pt x="89325" y="0"/>
                </a:moveTo>
                <a:lnTo>
                  <a:pt x="2070675" y="0"/>
                </a:lnTo>
                <a:cubicBezTo>
                  <a:pt x="2120008" y="0"/>
                  <a:pt x="2160000" y="39992"/>
                  <a:pt x="2160000" y="89325"/>
                </a:cubicBezTo>
                <a:lnTo>
                  <a:pt x="2160000" y="1541591"/>
                </a:lnTo>
                <a:lnTo>
                  <a:pt x="2159999" y="1541596"/>
                </a:lnTo>
                <a:lnTo>
                  <a:pt x="2159999" y="426554"/>
                </a:lnTo>
                <a:lnTo>
                  <a:pt x="0" y="426554"/>
                </a:lnTo>
                <a:lnTo>
                  <a:pt x="0" y="89325"/>
                </a:lnTo>
                <a:cubicBezTo>
                  <a:pt x="0" y="39992"/>
                  <a:pt x="39992" y="0"/>
                  <a:pt x="89325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r="5400000" algn="ctr" rotWithShape="0">
              <a:srgbClr val="000000">
                <a:alpha val="20000"/>
              </a:srgbClr>
            </a:outerShdw>
          </a:effectLst>
        </p:spPr>
        <p:txBody>
          <a:bodyPr wrap="square" lIns="68569" tIns="34285" rIns="68569" bIns="34285" rtlCol="0" anchor="ctr">
            <a:noAutofit/>
          </a:bodyPr>
          <a:lstStyle/>
          <a:p>
            <a:pPr algn="ctr" defTabSz="685783">
              <a:defRPr/>
            </a:pPr>
            <a:endParaRPr lang="en-US" kern="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11" name="Rectangle 208">
            <a:extLst>
              <a:ext uri="{FF2B5EF4-FFF2-40B4-BE49-F238E27FC236}">
                <a16:creationId xmlns:a16="http://schemas.microsoft.com/office/drawing/2014/main" xmlns="" id="{86785AB6-287C-48E1-B6D6-8BF3D2B695DA}"/>
              </a:ext>
            </a:extLst>
          </p:cNvPr>
          <p:cNvSpPr/>
          <p:nvPr/>
        </p:nvSpPr>
        <p:spPr>
          <a:xfrm>
            <a:off x="5950316" y="714770"/>
            <a:ext cx="3112800" cy="428312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defTabSz="685783">
              <a:lnSpc>
                <a:spcPts val="1350"/>
              </a:lnSpc>
            </a:pPr>
            <a:r>
              <a:rPr lang="ru-RU" sz="1200" b="1" cap="all" dirty="0">
                <a:solidFill>
                  <a:srgbClr val="394A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РЕКОМЕНДАЦИИ</a:t>
            </a:r>
            <a:r>
              <a:rPr lang="ru-RU" sz="1200" b="1" cap="all" dirty="0">
                <a:solidFill>
                  <a:srgbClr val="2F559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</a:t>
            </a:r>
            <a:endParaRPr lang="ru-RU" sz="11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685783">
              <a:lnSpc>
                <a:spcPts val="1350"/>
              </a:lnSpc>
            </a:pPr>
            <a:r>
              <a:rPr lang="ru-RU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УЧАСТНИКОВ </a:t>
            </a:r>
            <a:r>
              <a:rPr lang="ru-RU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ЗАКУПОК </a:t>
            </a:r>
            <a:r>
              <a:rPr lang="ru-RU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ОАО </a:t>
            </a:r>
            <a:r>
              <a:rPr lang="ru-RU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«РЖД»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D10CE0B-52FB-458E-9752-61AFADFB7B5B}"/>
              </a:ext>
            </a:extLst>
          </p:cNvPr>
          <p:cNvSpPr/>
          <p:nvPr/>
        </p:nvSpPr>
        <p:spPr>
          <a:xfrm>
            <a:off x="6005438" y="1394937"/>
            <a:ext cx="396952" cy="40490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4" tIns="34189" rIns="68394" bIns="34189" rtlCol="0" anchor="ctr"/>
          <a:lstStyle/>
          <a:p>
            <a:pPr algn="ctr" defTabSz="685783"/>
            <a:r>
              <a:rPr lang="ru-RU" sz="3000" b="1" dirty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460C3C62-753B-40B7-B111-5187454250D7}"/>
              </a:ext>
            </a:extLst>
          </p:cNvPr>
          <p:cNvSpPr/>
          <p:nvPr/>
        </p:nvSpPr>
        <p:spPr>
          <a:xfrm>
            <a:off x="6557963" y="1351993"/>
            <a:ext cx="2268191" cy="5625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4" tIns="34189" rIns="68394" bIns="34189" rtlCol="0" anchor="ctr"/>
          <a:lstStyle/>
          <a:p>
            <a:pPr>
              <a:spcAft>
                <a:spcPts val="2700"/>
              </a:spcAft>
            </a:pPr>
            <a:r>
              <a:rPr lang="ru-RU" sz="800" dirty="0">
                <a:solidFill>
                  <a:schemeClr val="tx1"/>
                </a:solidFill>
                <a:latin typeface="Verdana" charset="0"/>
              </a:rPr>
              <a:t>Получить </a:t>
            </a:r>
            <a:r>
              <a:rPr lang="ru-RU" sz="800" b="1" dirty="0">
                <a:solidFill>
                  <a:schemeClr val="tx1"/>
                </a:solidFill>
                <a:latin typeface="Verdana" charset="0"/>
              </a:rPr>
              <a:t>аккредитацию на ЭТП </a:t>
            </a:r>
            <a:r>
              <a:rPr lang="ru-RU" sz="800" dirty="0" smtClean="0">
                <a:solidFill>
                  <a:schemeClr val="tx1"/>
                </a:solidFill>
                <a:latin typeface="Verdana" charset="0"/>
              </a:rPr>
              <a:t>для </a:t>
            </a:r>
            <a:r>
              <a:rPr lang="ru-RU" sz="800" dirty="0">
                <a:solidFill>
                  <a:schemeClr val="tx1"/>
                </a:solidFill>
                <a:latin typeface="Verdana" charset="0"/>
              </a:rPr>
              <a:t>участия </a:t>
            </a:r>
            <a:r>
              <a:rPr lang="ru-RU" sz="800" dirty="0" smtClean="0">
                <a:solidFill>
                  <a:schemeClr val="tx1"/>
                </a:solidFill>
                <a:latin typeface="Verdana" charset="0"/>
              </a:rPr>
              <a:t>в </a:t>
            </a:r>
            <a:r>
              <a:rPr lang="ru-RU" sz="800" dirty="0">
                <a:solidFill>
                  <a:schemeClr val="tx1"/>
                </a:solidFill>
                <a:latin typeface="Verdana" charset="0"/>
              </a:rPr>
              <a:t>закупках, проводимых в электронной форме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BAA8C82-54D5-4064-8733-A6380FAC2FF0}"/>
              </a:ext>
            </a:extLst>
          </p:cNvPr>
          <p:cNvSpPr/>
          <p:nvPr/>
        </p:nvSpPr>
        <p:spPr>
          <a:xfrm>
            <a:off x="6005438" y="2655236"/>
            <a:ext cx="396952" cy="40490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4" tIns="34189" rIns="68394" bIns="34189" rtlCol="0" anchor="ctr"/>
          <a:lstStyle/>
          <a:p>
            <a:pPr algn="ctr" defTabSz="685783"/>
            <a:r>
              <a:rPr lang="ru-RU" sz="3000" b="1" dirty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005EC52B-6F39-4151-B024-130F2C6FBD46}"/>
              </a:ext>
            </a:extLst>
          </p:cNvPr>
          <p:cNvSpPr/>
          <p:nvPr/>
        </p:nvSpPr>
        <p:spPr>
          <a:xfrm>
            <a:off x="6557962" y="2676856"/>
            <a:ext cx="2268192" cy="4049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4" tIns="34189" rIns="68394" bIns="34189" rtlCol="0" anchor="ctr"/>
          <a:lstStyle/>
          <a:p>
            <a:pPr>
              <a:spcAft>
                <a:spcPts val="2250"/>
              </a:spcAft>
            </a:pPr>
            <a:r>
              <a:rPr lang="ru-RU" sz="800" dirty="0">
                <a:solidFill>
                  <a:schemeClr val="tx1"/>
                </a:solidFill>
                <a:latin typeface="Verdana" charset="0"/>
              </a:rPr>
              <a:t>Выполнить </a:t>
            </a:r>
            <a:r>
              <a:rPr lang="ru-RU" sz="800" b="1" dirty="0">
                <a:solidFill>
                  <a:schemeClr val="tx1"/>
                </a:solidFill>
                <a:latin typeface="Verdana" charset="0"/>
              </a:rPr>
              <a:t>корректные настройки </a:t>
            </a:r>
            <a:r>
              <a:rPr lang="ru-RU" sz="800" dirty="0">
                <a:solidFill>
                  <a:schemeClr val="tx1"/>
                </a:solidFill>
                <a:latin typeface="Verdana" charset="0"/>
              </a:rPr>
              <a:t>рабочего места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385BFEA-6675-4A5E-8A37-42E2D1D5F5F8}"/>
              </a:ext>
            </a:extLst>
          </p:cNvPr>
          <p:cNvSpPr/>
          <p:nvPr/>
        </p:nvSpPr>
        <p:spPr>
          <a:xfrm>
            <a:off x="6005438" y="2071521"/>
            <a:ext cx="396952" cy="40490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4" tIns="34189" rIns="68394" bIns="34189" rtlCol="0" anchor="ctr"/>
          <a:lstStyle/>
          <a:p>
            <a:pPr algn="ctr" defTabSz="685783"/>
            <a:r>
              <a:rPr lang="ru-RU" sz="3000" b="1" dirty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0AEA4BF4-834C-41F4-A153-F7D6CC0AE92F}"/>
              </a:ext>
            </a:extLst>
          </p:cNvPr>
          <p:cNvSpPr/>
          <p:nvPr/>
        </p:nvSpPr>
        <p:spPr>
          <a:xfrm>
            <a:off x="6557962" y="2025148"/>
            <a:ext cx="2268192" cy="5466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4" tIns="34189" rIns="68394" bIns="34189" rtlCol="0" anchor="ctr"/>
          <a:lstStyle/>
          <a:p>
            <a:pPr>
              <a:spcAft>
                <a:spcPts val="2250"/>
              </a:spcAft>
            </a:pPr>
            <a:r>
              <a:rPr lang="ru-RU" sz="800" dirty="0">
                <a:solidFill>
                  <a:schemeClr val="tx1"/>
                </a:solidFill>
                <a:latin typeface="Verdana" charset="0"/>
              </a:rPr>
              <a:t>Внимательно </a:t>
            </a:r>
            <a:r>
              <a:rPr lang="ru-RU" sz="800" b="1" dirty="0">
                <a:solidFill>
                  <a:schemeClr val="tx1"/>
                </a:solidFill>
                <a:latin typeface="Verdana" charset="0"/>
              </a:rPr>
              <a:t>изучить регламент, руководство пользователя</a:t>
            </a:r>
            <a:r>
              <a:rPr lang="ru-RU" sz="800" dirty="0">
                <a:solidFill>
                  <a:schemeClr val="tx1"/>
                </a:solidFill>
                <a:latin typeface="Verdana" charset="0"/>
              </a:rPr>
              <a:t>, </a:t>
            </a:r>
            <a:r>
              <a:rPr lang="ru-RU" sz="800" dirty="0" smtClean="0">
                <a:solidFill>
                  <a:schemeClr val="tx1"/>
                </a:solidFill>
                <a:latin typeface="Verdana" charset="0"/>
              </a:rPr>
              <a:t/>
            </a:r>
            <a:br>
              <a:rPr lang="ru-RU" sz="800" dirty="0" smtClean="0">
                <a:solidFill>
                  <a:schemeClr val="tx1"/>
                </a:solidFill>
                <a:latin typeface="Verdana" charset="0"/>
              </a:rPr>
            </a:br>
            <a:r>
              <a:rPr lang="ru-RU" sz="800" dirty="0" smtClean="0">
                <a:solidFill>
                  <a:schemeClr val="tx1"/>
                </a:solidFill>
                <a:latin typeface="Verdana" charset="0"/>
              </a:rPr>
              <a:t>а </a:t>
            </a:r>
            <a:r>
              <a:rPr lang="ru-RU" sz="800" dirty="0">
                <a:solidFill>
                  <a:schemeClr val="tx1"/>
                </a:solidFill>
                <a:latin typeface="Verdana" charset="0"/>
              </a:rPr>
              <a:t>также иные документы по работе </a:t>
            </a:r>
            <a:r>
              <a:rPr lang="en-US" sz="800" dirty="0">
                <a:solidFill>
                  <a:schemeClr val="tx1"/>
                </a:solidFill>
                <a:latin typeface="Verdana" charset="0"/>
              </a:rPr>
              <a:t/>
            </a:r>
            <a:br>
              <a:rPr lang="en-US" sz="800" dirty="0">
                <a:solidFill>
                  <a:schemeClr val="tx1"/>
                </a:solidFill>
                <a:latin typeface="Verdana" charset="0"/>
              </a:rPr>
            </a:br>
            <a:r>
              <a:rPr lang="ru-RU" sz="800" dirty="0">
                <a:solidFill>
                  <a:schemeClr val="tx1"/>
                </a:solidFill>
                <a:latin typeface="Verdana" charset="0"/>
              </a:rPr>
              <a:t>на ЭТП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BC5AA8B-AD05-46E1-946E-BE1CFDA6AC26}"/>
              </a:ext>
            </a:extLst>
          </p:cNvPr>
          <p:cNvSpPr/>
          <p:nvPr/>
        </p:nvSpPr>
        <p:spPr>
          <a:xfrm>
            <a:off x="6005438" y="3324676"/>
            <a:ext cx="396952" cy="40490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4" tIns="34189" rIns="68394" bIns="34189" rtlCol="0" anchor="ctr"/>
          <a:lstStyle/>
          <a:p>
            <a:pPr algn="ctr" defTabSz="685783"/>
            <a:r>
              <a:rPr lang="ru-RU" sz="3000" b="1" dirty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AF9D4908-0DFE-4F23-B965-8A1762652E5F}"/>
              </a:ext>
            </a:extLst>
          </p:cNvPr>
          <p:cNvSpPr/>
          <p:nvPr/>
        </p:nvSpPr>
        <p:spPr>
          <a:xfrm>
            <a:off x="6557962" y="3178561"/>
            <a:ext cx="2268192" cy="7062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4" tIns="34189" rIns="68394" bIns="34189" rtlCol="0" anchor="ctr"/>
          <a:lstStyle/>
          <a:p>
            <a:pPr>
              <a:spcAft>
                <a:spcPts val="2250"/>
              </a:spcAft>
            </a:pPr>
            <a:r>
              <a:rPr lang="ru-RU" sz="800" dirty="0">
                <a:solidFill>
                  <a:schemeClr val="tx1"/>
                </a:solidFill>
                <a:latin typeface="Verdana" charset="0"/>
              </a:rPr>
              <a:t>Внимательно </a:t>
            </a:r>
            <a:r>
              <a:rPr lang="ru-RU" sz="800" b="1" dirty="0" smtClean="0">
                <a:solidFill>
                  <a:schemeClr val="tx1"/>
                </a:solidFill>
                <a:latin typeface="Verdana" charset="0"/>
              </a:rPr>
              <a:t>изучить документацию </a:t>
            </a:r>
            <a:r>
              <a:rPr lang="ru-RU" sz="800" b="1" dirty="0">
                <a:solidFill>
                  <a:schemeClr val="tx1"/>
                </a:solidFill>
                <a:latin typeface="Verdana" charset="0"/>
              </a:rPr>
              <a:t>по закупке. </a:t>
            </a:r>
            <a:r>
              <a:rPr lang="ru-RU" sz="800" dirty="0">
                <a:solidFill>
                  <a:schemeClr val="tx1"/>
                </a:solidFill>
                <a:latin typeface="Verdana" charset="0"/>
              </a:rPr>
              <a:t/>
            </a:r>
            <a:br>
              <a:rPr lang="ru-RU" sz="800" dirty="0">
                <a:solidFill>
                  <a:schemeClr val="tx1"/>
                </a:solidFill>
                <a:latin typeface="Verdana" charset="0"/>
              </a:rPr>
            </a:br>
            <a:r>
              <a:rPr lang="ru-RU" sz="800" dirty="0">
                <a:solidFill>
                  <a:schemeClr val="tx1"/>
                </a:solidFill>
                <a:latin typeface="Verdana" charset="0"/>
              </a:rPr>
              <a:t>При необходимости подать запрос </a:t>
            </a:r>
            <a:br>
              <a:rPr lang="ru-RU" sz="800" dirty="0">
                <a:solidFill>
                  <a:schemeClr val="tx1"/>
                </a:solidFill>
                <a:latin typeface="Verdana" charset="0"/>
              </a:rPr>
            </a:br>
            <a:r>
              <a:rPr lang="ru-RU" sz="800" dirty="0" smtClean="0">
                <a:solidFill>
                  <a:schemeClr val="tx1"/>
                </a:solidFill>
                <a:latin typeface="Verdana" charset="0"/>
              </a:rPr>
              <a:t>на </a:t>
            </a:r>
            <a:r>
              <a:rPr lang="ru-RU" sz="800" dirty="0">
                <a:solidFill>
                  <a:schemeClr val="tx1"/>
                </a:solidFill>
                <a:latin typeface="Verdana" charset="0"/>
              </a:rPr>
              <a:t>разъяснения положений документации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BC5AA8B-AD05-46E1-946E-BE1CFDA6AC26}"/>
              </a:ext>
            </a:extLst>
          </p:cNvPr>
          <p:cNvSpPr/>
          <p:nvPr/>
        </p:nvSpPr>
        <p:spPr>
          <a:xfrm>
            <a:off x="6005438" y="4015549"/>
            <a:ext cx="396952" cy="40490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4" tIns="34189" rIns="68394" bIns="34189" rtlCol="0" anchor="ctr"/>
          <a:lstStyle/>
          <a:p>
            <a:pPr algn="ctr" defTabSz="685783"/>
            <a:r>
              <a:rPr lang="ru-RU" sz="3000" b="1" dirty="0" smtClean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endParaRPr lang="ru-RU" sz="3000" b="1" dirty="0">
              <a:solidFill>
                <a:srgbClr val="394A5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="" xmlns:a16="http://schemas.microsoft.com/office/drawing/2014/main" id="{993025BD-6E81-4639-B77E-79A67A3B7CF4}"/>
              </a:ext>
            </a:extLst>
          </p:cNvPr>
          <p:cNvSpPr/>
          <p:nvPr/>
        </p:nvSpPr>
        <p:spPr>
          <a:xfrm>
            <a:off x="6557962" y="3986500"/>
            <a:ext cx="2268192" cy="5344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4" tIns="34189" rIns="68394" bIns="34189" rtlCol="0" anchor="ctr"/>
          <a:lstStyle/>
          <a:p>
            <a:pPr>
              <a:spcAft>
                <a:spcPts val="2250"/>
              </a:spcAft>
            </a:pPr>
            <a:r>
              <a:rPr lang="ru-RU" sz="800" b="1" dirty="0">
                <a:solidFill>
                  <a:schemeClr val="tx1"/>
                </a:solidFill>
                <a:latin typeface="Verdana" charset="0"/>
              </a:rPr>
              <a:t>Подать заявку на участие </a:t>
            </a:r>
            <a:br>
              <a:rPr lang="ru-RU" sz="800" b="1" dirty="0">
                <a:solidFill>
                  <a:schemeClr val="tx1"/>
                </a:solidFill>
                <a:latin typeface="Verdana" charset="0"/>
              </a:rPr>
            </a:br>
            <a:r>
              <a:rPr lang="ru-RU" sz="800" b="1" dirty="0" smtClean="0">
                <a:solidFill>
                  <a:schemeClr val="tx1"/>
                </a:solidFill>
                <a:latin typeface="Verdana" charset="0"/>
              </a:rPr>
              <a:t>до </a:t>
            </a:r>
            <a:r>
              <a:rPr lang="ru-RU" sz="800" b="1" dirty="0">
                <a:solidFill>
                  <a:schemeClr val="tx1"/>
                </a:solidFill>
                <a:latin typeface="Verdana" charset="0"/>
              </a:rPr>
              <a:t>срока </a:t>
            </a:r>
            <a:r>
              <a:rPr lang="ru-RU" sz="800" dirty="0">
                <a:solidFill>
                  <a:schemeClr val="tx1"/>
                </a:solidFill>
                <a:latin typeface="Verdana" charset="0"/>
              </a:rPr>
              <a:t>окончания подачи заявок, указанного в документации </a:t>
            </a:r>
            <a:r>
              <a:rPr lang="ru-RU" sz="800" dirty="0" smtClean="0">
                <a:solidFill>
                  <a:schemeClr val="tx1"/>
                </a:solidFill>
                <a:latin typeface="Verdana" charset="0"/>
              </a:rPr>
              <a:t/>
            </a:r>
            <a:br>
              <a:rPr lang="ru-RU" sz="800" dirty="0" smtClean="0">
                <a:solidFill>
                  <a:schemeClr val="tx1"/>
                </a:solidFill>
                <a:latin typeface="Verdana" charset="0"/>
              </a:rPr>
            </a:br>
            <a:r>
              <a:rPr lang="ru-RU" sz="800" dirty="0" smtClean="0">
                <a:solidFill>
                  <a:schemeClr val="tx1"/>
                </a:solidFill>
                <a:latin typeface="Verdana" charset="0"/>
              </a:rPr>
              <a:t>о </a:t>
            </a:r>
            <a:r>
              <a:rPr lang="ru-RU" sz="800" dirty="0">
                <a:solidFill>
                  <a:schemeClr val="tx1"/>
                </a:solidFill>
                <a:latin typeface="Verdana" charset="0"/>
              </a:rPr>
              <a:t>закупке</a:t>
            </a:r>
          </a:p>
        </p:txBody>
      </p:sp>
      <p:grpSp>
        <p:nvGrpSpPr>
          <p:cNvPr id="22" name="Группа 41"/>
          <p:cNvGrpSpPr/>
          <p:nvPr/>
        </p:nvGrpSpPr>
        <p:grpSpPr>
          <a:xfrm>
            <a:off x="462853" y="1396607"/>
            <a:ext cx="133976" cy="104022"/>
            <a:chOff x="802157" y="4099522"/>
            <a:chExt cx="178634" cy="138696"/>
          </a:xfrm>
          <a:solidFill>
            <a:schemeClr val="bg1">
              <a:lumMod val="65000"/>
            </a:schemeClr>
          </a:solidFill>
        </p:grpSpPr>
        <p:grpSp>
          <p:nvGrpSpPr>
            <p:cNvPr id="23" name="Группа 42"/>
            <p:cNvGrpSpPr/>
            <p:nvPr/>
          </p:nvGrpSpPr>
          <p:grpSpPr>
            <a:xfrm>
              <a:off x="802157" y="4099522"/>
              <a:ext cx="143396" cy="138696"/>
              <a:chOff x="-942459" y="1136910"/>
              <a:chExt cx="143396" cy="138696"/>
            </a:xfrm>
            <a:grpFill/>
          </p:grpSpPr>
          <p:sp>
            <p:nvSpPr>
              <p:cNvPr id="25" name="Овал 24"/>
              <p:cNvSpPr/>
              <p:nvPr/>
            </p:nvSpPr>
            <p:spPr>
              <a:xfrm rot="10770291" flipV="1">
                <a:off x="-928615" y="1136910"/>
                <a:ext cx="129552" cy="13258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6" name="Овал 25"/>
              <p:cNvSpPr/>
              <p:nvPr/>
            </p:nvSpPr>
            <p:spPr>
              <a:xfrm rot="10800000" flipV="1">
                <a:off x="-942459" y="1155516"/>
                <a:ext cx="129266" cy="1200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24" name="Половина рамки 23"/>
            <p:cNvSpPr/>
            <p:nvPr/>
          </p:nvSpPr>
          <p:spPr>
            <a:xfrm rot="13584957">
              <a:off x="865416" y="4061881"/>
              <a:ext cx="67058" cy="163693"/>
            </a:xfrm>
            <a:prstGeom prst="halfFrame">
              <a:avLst>
                <a:gd name="adj1" fmla="val 19616"/>
                <a:gd name="adj2" fmla="val 22250"/>
              </a:avLst>
            </a:prstGeom>
            <a:grpFill/>
            <a:ln w="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27" name="Группа 63"/>
          <p:cNvGrpSpPr/>
          <p:nvPr/>
        </p:nvGrpSpPr>
        <p:grpSpPr>
          <a:xfrm>
            <a:off x="462853" y="2179187"/>
            <a:ext cx="133976" cy="104022"/>
            <a:chOff x="802157" y="4099522"/>
            <a:chExt cx="178634" cy="138696"/>
          </a:xfrm>
          <a:solidFill>
            <a:schemeClr val="bg1">
              <a:lumMod val="65000"/>
            </a:schemeClr>
          </a:solidFill>
        </p:grpSpPr>
        <p:grpSp>
          <p:nvGrpSpPr>
            <p:cNvPr id="28" name="Группа 64"/>
            <p:cNvGrpSpPr/>
            <p:nvPr/>
          </p:nvGrpSpPr>
          <p:grpSpPr>
            <a:xfrm>
              <a:off x="802157" y="4099522"/>
              <a:ext cx="143396" cy="138696"/>
              <a:chOff x="-942459" y="1136910"/>
              <a:chExt cx="143396" cy="138696"/>
            </a:xfrm>
            <a:grpFill/>
          </p:grpSpPr>
          <p:sp>
            <p:nvSpPr>
              <p:cNvPr id="30" name="Овал 29"/>
              <p:cNvSpPr/>
              <p:nvPr/>
            </p:nvSpPr>
            <p:spPr>
              <a:xfrm rot="10770291" flipV="1">
                <a:off x="-928615" y="1136910"/>
                <a:ext cx="129552" cy="13258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10800000" flipV="1">
                <a:off x="-942459" y="1155516"/>
                <a:ext cx="129266" cy="1200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29" name="Половина рамки 28"/>
            <p:cNvSpPr/>
            <p:nvPr/>
          </p:nvSpPr>
          <p:spPr>
            <a:xfrm rot="13584957">
              <a:off x="865416" y="4061881"/>
              <a:ext cx="67058" cy="163693"/>
            </a:xfrm>
            <a:prstGeom prst="halfFrame">
              <a:avLst>
                <a:gd name="adj1" fmla="val 19616"/>
                <a:gd name="adj2" fmla="val 22250"/>
              </a:avLst>
            </a:prstGeom>
            <a:grpFill/>
            <a:ln w="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2" name="Группа 8"/>
          <p:cNvGrpSpPr/>
          <p:nvPr/>
        </p:nvGrpSpPr>
        <p:grpSpPr>
          <a:xfrm>
            <a:off x="308500" y="1115009"/>
            <a:ext cx="5076935" cy="227498"/>
            <a:chOff x="603104" y="1857525"/>
            <a:chExt cx="5594983" cy="303332"/>
          </a:xfrm>
        </p:grpSpPr>
        <p:sp>
          <p:nvSpPr>
            <p:cNvPr id="33" name="Rounded Rectangle 10">
              <a:extLst>
                <a:ext uri="{FF2B5EF4-FFF2-40B4-BE49-F238E27FC236}">
                  <a16:creationId xmlns="" xmlns:a16="http://schemas.microsoft.com/office/drawing/2014/main" id="{4F3792EA-B339-4558-BF20-BA0159BE8247}"/>
                </a:ext>
              </a:extLst>
            </p:cNvPr>
            <p:cNvSpPr/>
            <p:nvPr/>
          </p:nvSpPr>
          <p:spPr>
            <a:xfrm>
              <a:off x="603104" y="1857525"/>
              <a:ext cx="5594983" cy="3007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</a:ln>
            <a:effectLst>
              <a:outerShdw blurRad="63500" dist="50800" dir="426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41"/>
              <a:endParaRPr lang="en-US" dirty="0">
                <a:solidFill>
                  <a:prstClr val="white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7898" y="1906428"/>
              <a:ext cx="5331244" cy="254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83">
                <a:lnSpc>
                  <a:spcPct val="80000"/>
                </a:lnSpc>
              </a:pPr>
              <a:r>
                <a:rPr lang="ru-RU" sz="800" b="1" dirty="0">
                  <a:latin typeface="Verdana" charset="0"/>
                </a:rPr>
                <a:t>Технические проблемы </a:t>
              </a:r>
              <a:r>
                <a:rPr lang="ru-RU" sz="800" dirty="0" smtClean="0">
                  <a:latin typeface="Verdana" charset="0"/>
                </a:rPr>
                <a:t>при </a:t>
              </a:r>
              <a:r>
                <a:rPr lang="ru-RU" sz="800" dirty="0">
                  <a:latin typeface="Verdana" charset="0"/>
                </a:rPr>
                <a:t>участии </a:t>
              </a:r>
              <a:r>
                <a:rPr lang="ru-RU" sz="800" dirty="0" smtClean="0">
                  <a:latin typeface="Verdana" charset="0"/>
                </a:rPr>
                <a:t>в </a:t>
              </a:r>
              <a:r>
                <a:rPr lang="ru-RU" sz="800" dirty="0">
                  <a:latin typeface="Verdana" charset="0"/>
                </a:rPr>
                <a:t>проведении закупок </a:t>
              </a:r>
              <a:r>
                <a:rPr lang="ru-RU" sz="800" dirty="0" smtClean="0">
                  <a:latin typeface="Verdana" charset="0"/>
                </a:rPr>
                <a:t>в </a:t>
              </a:r>
              <a:r>
                <a:rPr lang="ru-RU" sz="800" dirty="0">
                  <a:latin typeface="Verdana" charset="0"/>
                </a:rPr>
                <a:t>электронной форме</a:t>
              </a: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575815" y="1385138"/>
            <a:ext cx="5216814" cy="413949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defTabSz="685783">
              <a:lnSpc>
                <a:spcPct val="80000"/>
              </a:lnSpc>
            </a:pPr>
            <a:r>
              <a:rPr lang="ru-RU" sz="700" dirty="0" smtClean="0">
                <a:latin typeface="Verdana" charset="0"/>
              </a:rPr>
              <a:t>Заблаговременная </a:t>
            </a:r>
            <a:r>
              <a:rPr lang="ru-RU" sz="700" dirty="0">
                <a:latin typeface="Verdana" charset="0"/>
              </a:rPr>
              <a:t>проверка работоспособности ЭП и срока ее действия, настройка рабочего </a:t>
            </a:r>
            <a:r>
              <a:rPr lang="ru-RU" sz="700" dirty="0" smtClean="0">
                <a:latin typeface="Verdana" charset="0"/>
              </a:rPr>
              <a:t>места</a:t>
            </a:r>
          </a:p>
          <a:p>
            <a:pPr defTabSz="685783">
              <a:lnSpc>
                <a:spcPct val="80000"/>
              </a:lnSpc>
            </a:pPr>
            <a:endParaRPr lang="ru-RU" sz="700" dirty="0">
              <a:latin typeface="Verdana" charset="0"/>
            </a:endParaRPr>
          </a:p>
          <a:p>
            <a:pPr defTabSz="685783">
              <a:lnSpc>
                <a:spcPct val="80000"/>
              </a:lnSpc>
            </a:pPr>
            <a:r>
              <a:rPr lang="ru-RU" sz="700" dirty="0" smtClean="0">
                <a:latin typeface="Verdana" charset="0"/>
              </a:rPr>
              <a:t>Заблаговременное </a:t>
            </a:r>
            <a:r>
              <a:rPr lang="ru-RU" sz="700" dirty="0">
                <a:latin typeface="Verdana" charset="0"/>
              </a:rPr>
              <a:t>направление документов, </a:t>
            </a:r>
            <a:r>
              <a:rPr lang="ru-RU" sz="700" dirty="0" smtClean="0">
                <a:latin typeface="Verdana" charset="0"/>
              </a:rPr>
              <a:t>предварительное ознакомление с </a:t>
            </a:r>
            <a:r>
              <a:rPr lang="ru-RU" sz="700" dirty="0">
                <a:latin typeface="Verdana" charset="0"/>
              </a:rPr>
              <a:t>примерными формами документаций </a:t>
            </a:r>
            <a:r>
              <a:rPr lang="ru-RU" sz="700" dirty="0" smtClean="0">
                <a:latin typeface="Verdana" charset="0"/>
              </a:rPr>
              <a:t>на </a:t>
            </a:r>
            <a:r>
              <a:rPr lang="ru-RU" sz="700" dirty="0">
                <a:latin typeface="Verdana" charset="0"/>
              </a:rPr>
              <a:t>сайте </a:t>
            </a:r>
            <a:r>
              <a:rPr lang="ru-RU" sz="700" dirty="0" smtClean="0">
                <a:latin typeface="Verdana" charset="0"/>
              </a:rPr>
              <a:t>ОАО </a:t>
            </a:r>
            <a:r>
              <a:rPr lang="ru-RU" sz="700" dirty="0">
                <a:latin typeface="Verdana" charset="0"/>
              </a:rPr>
              <a:t>«РЖД» </a:t>
            </a:r>
          </a:p>
        </p:txBody>
      </p:sp>
      <p:grpSp>
        <p:nvGrpSpPr>
          <p:cNvPr id="36" name="Группа 79"/>
          <p:cNvGrpSpPr/>
          <p:nvPr/>
        </p:nvGrpSpPr>
        <p:grpSpPr>
          <a:xfrm>
            <a:off x="462853" y="1589489"/>
            <a:ext cx="133976" cy="104022"/>
            <a:chOff x="802157" y="4099522"/>
            <a:chExt cx="178634" cy="138696"/>
          </a:xfrm>
          <a:solidFill>
            <a:schemeClr val="bg1">
              <a:lumMod val="65000"/>
            </a:schemeClr>
          </a:solidFill>
        </p:grpSpPr>
        <p:grpSp>
          <p:nvGrpSpPr>
            <p:cNvPr id="37" name="Группа 80"/>
            <p:cNvGrpSpPr/>
            <p:nvPr/>
          </p:nvGrpSpPr>
          <p:grpSpPr>
            <a:xfrm>
              <a:off x="802157" y="4099522"/>
              <a:ext cx="143396" cy="138696"/>
              <a:chOff x="-942459" y="1136910"/>
              <a:chExt cx="143396" cy="138696"/>
            </a:xfrm>
            <a:grpFill/>
          </p:grpSpPr>
          <p:sp>
            <p:nvSpPr>
              <p:cNvPr id="39" name="Овал 38"/>
              <p:cNvSpPr/>
              <p:nvPr/>
            </p:nvSpPr>
            <p:spPr>
              <a:xfrm rot="10770291" flipV="1">
                <a:off x="-928615" y="1136910"/>
                <a:ext cx="129552" cy="13258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0" name="Овал 39"/>
              <p:cNvSpPr/>
              <p:nvPr/>
            </p:nvSpPr>
            <p:spPr>
              <a:xfrm rot="10800000" flipV="1">
                <a:off x="-942459" y="1155516"/>
                <a:ext cx="129266" cy="1200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38" name="Половина рамки 37"/>
            <p:cNvSpPr/>
            <p:nvPr/>
          </p:nvSpPr>
          <p:spPr>
            <a:xfrm rot="13584957">
              <a:off x="865416" y="4061881"/>
              <a:ext cx="67058" cy="163693"/>
            </a:xfrm>
            <a:prstGeom prst="halfFrame">
              <a:avLst>
                <a:gd name="adj1" fmla="val 19616"/>
                <a:gd name="adj2" fmla="val 22250"/>
              </a:avLst>
            </a:prstGeom>
            <a:grpFill/>
            <a:ln w="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41" name="Группа 87"/>
          <p:cNvGrpSpPr/>
          <p:nvPr/>
        </p:nvGrpSpPr>
        <p:grpSpPr>
          <a:xfrm>
            <a:off x="308499" y="1846196"/>
            <a:ext cx="5176949" cy="226800"/>
            <a:chOff x="603102" y="1747411"/>
            <a:chExt cx="6902598" cy="262946"/>
          </a:xfrm>
        </p:grpSpPr>
        <p:sp>
          <p:nvSpPr>
            <p:cNvPr id="42" name="Rounded Rectangle 10">
              <a:extLst>
                <a:ext uri="{FF2B5EF4-FFF2-40B4-BE49-F238E27FC236}">
                  <a16:creationId xmlns="" xmlns:a16="http://schemas.microsoft.com/office/drawing/2014/main" id="{4F3792EA-B339-4558-BF20-BA0159BE8247}"/>
                </a:ext>
              </a:extLst>
            </p:cNvPr>
            <p:cNvSpPr/>
            <p:nvPr/>
          </p:nvSpPr>
          <p:spPr>
            <a:xfrm>
              <a:off x="603102" y="1747411"/>
              <a:ext cx="6769247" cy="26294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</a:ln>
            <a:effectLst>
              <a:outerShdw blurRad="63500" dist="50800" dir="426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41"/>
              <a:endParaRPr lang="en-US" dirty="0">
                <a:solidFill>
                  <a:prstClr val="white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77898" y="1782600"/>
              <a:ext cx="6827802" cy="221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83">
                <a:lnSpc>
                  <a:spcPct val="80000"/>
                </a:lnSpc>
              </a:pPr>
              <a:r>
                <a:rPr lang="ru-RU" sz="800" b="1" dirty="0">
                  <a:latin typeface="Verdana" pitchFamily="34" charset="0"/>
                  <a:ea typeface="Verdana" pitchFamily="34" charset="0"/>
                  <a:cs typeface="Times New Roman" pitchFamily="18" charset="0"/>
                </a:rPr>
                <a:t>Невнесение обеспечения </a:t>
              </a:r>
              <a:r>
                <a:rPr lang="ru-RU" sz="800" dirty="0">
                  <a:latin typeface="Verdana" pitchFamily="34" charset="0"/>
                  <a:ea typeface="Verdana" pitchFamily="34" charset="0"/>
                  <a:cs typeface="Times New Roman" pitchFamily="18" charset="0"/>
                </a:rPr>
                <a:t>заявки </a:t>
              </a:r>
              <a:r>
                <a:rPr lang="ru-RU" sz="800" i="1" dirty="0">
                  <a:solidFill>
                    <a:srgbClr val="7F7F7F"/>
                  </a:solidFill>
                  <a:latin typeface="Verdana" pitchFamily="34" charset="0"/>
                  <a:ea typeface="Verdana" pitchFamily="34" charset="0"/>
                  <a:cs typeface="Times New Roman" pitchFamily="18" charset="0"/>
                </a:rPr>
                <a:t>(если требование установлено документацией) </a:t>
              </a: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575815" y="2123858"/>
            <a:ext cx="5216815" cy="241595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defTabSz="685783">
              <a:lnSpc>
                <a:spcPct val="80000"/>
              </a:lnSpc>
            </a:pPr>
            <a:r>
              <a:rPr lang="ru-RU" sz="700" dirty="0">
                <a:latin typeface="Verdana" charset="0"/>
              </a:rPr>
              <a:t>Участнику предоставляется право выбора формы представления обеспечения заявки путем внесения </a:t>
            </a:r>
            <a:endParaRPr lang="ru-RU" sz="700" dirty="0" smtClean="0">
              <a:latin typeface="Verdana" charset="0"/>
            </a:endParaRPr>
          </a:p>
          <a:p>
            <a:pPr defTabSz="685783">
              <a:lnSpc>
                <a:spcPct val="80000"/>
              </a:lnSpc>
            </a:pPr>
            <a:r>
              <a:rPr lang="ru-RU" sz="700" dirty="0" smtClean="0">
                <a:latin typeface="Verdana" charset="0"/>
              </a:rPr>
              <a:t>денежных </a:t>
            </a:r>
            <a:r>
              <a:rPr lang="ru-RU" sz="700" dirty="0">
                <a:latin typeface="Verdana" charset="0"/>
              </a:rPr>
              <a:t>средств либо </a:t>
            </a:r>
            <a:r>
              <a:rPr lang="ru-RU" sz="700" dirty="0" smtClean="0">
                <a:latin typeface="Verdana" charset="0"/>
              </a:rPr>
              <a:t>в </a:t>
            </a:r>
            <a:r>
              <a:rPr lang="ru-RU" sz="700" dirty="0">
                <a:latin typeface="Verdana" charset="0"/>
              </a:rPr>
              <a:t>форме независимой гарантии </a:t>
            </a:r>
          </a:p>
        </p:txBody>
      </p:sp>
      <p:grpSp>
        <p:nvGrpSpPr>
          <p:cNvPr id="45" name="Группа 90"/>
          <p:cNvGrpSpPr/>
          <p:nvPr/>
        </p:nvGrpSpPr>
        <p:grpSpPr>
          <a:xfrm>
            <a:off x="308500" y="2409689"/>
            <a:ext cx="5076935" cy="422283"/>
            <a:chOff x="603103" y="1747411"/>
            <a:chExt cx="5658743" cy="430953"/>
          </a:xfrm>
        </p:grpSpPr>
        <p:sp>
          <p:nvSpPr>
            <p:cNvPr id="46" name="Rounded Rectangle 10">
              <a:extLst>
                <a:ext uri="{FF2B5EF4-FFF2-40B4-BE49-F238E27FC236}">
                  <a16:creationId xmlns="" xmlns:a16="http://schemas.microsoft.com/office/drawing/2014/main" id="{4F3792EA-B339-4558-BF20-BA0159BE8247}"/>
                </a:ext>
              </a:extLst>
            </p:cNvPr>
            <p:cNvSpPr/>
            <p:nvPr/>
          </p:nvSpPr>
          <p:spPr>
            <a:xfrm>
              <a:off x="603103" y="1747411"/>
              <a:ext cx="5658742" cy="41090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</a:ln>
            <a:effectLst>
              <a:outerShdw blurRad="63500" dist="50800" dir="426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41"/>
              <a:endParaRPr lang="en-US" dirty="0">
                <a:solidFill>
                  <a:prstClr val="white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77898" y="1782604"/>
              <a:ext cx="5583948" cy="39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83">
                <a:lnSpc>
                  <a:spcPct val="80000"/>
                </a:lnSpc>
              </a:pPr>
              <a:r>
                <a:rPr lang="ru-RU" sz="800" dirty="0">
                  <a:latin typeface="Verdana" charset="0"/>
                </a:rPr>
                <a:t>Непредставление / представление  </a:t>
              </a:r>
              <a:r>
                <a:rPr lang="ru-RU" sz="800" b="1" dirty="0">
                  <a:latin typeface="Verdana" charset="0"/>
                </a:rPr>
                <a:t>документов, </a:t>
              </a:r>
              <a:r>
                <a:rPr lang="ru-RU" sz="800" b="1" dirty="0" smtClean="0">
                  <a:latin typeface="Verdana" charset="0"/>
                </a:rPr>
                <a:t>не соответствующих</a:t>
              </a:r>
              <a:r>
                <a:rPr lang="ru-RU" sz="800" dirty="0" smtClean="0">
                  <a:latin typeface="Verdana" charset="0"/>
                </a:rPr>
                <a:t> требованиям </a:t>
              </a:r>
              <a:r>
                <a:rPr lang="ru-RU" sz="800" i="1" dirty="0">
                  <a:solidFill>
                    <a:srgbClr val="7F7F7F"/>
                  </a:solidFill>
                  <a:latin typeface="Verdana" pitchFamily="34" charset="0"/>
                  <a:ea typeface="Verdana" pitchFamily="34" charset="0"/>
                  <a:cs typeface="Times New Roman" pitchFamily="18" charset="0"/>
                </a:rPr>
                <a:t>(ошибки при указании цены договора, сроков; </a:t>
              </a:r>
              <a:r>
                <a:rPr lang="ru-RU" sz="800" i="1" dirty="0" smtClean="0">
                  <a:solidFill>
                    <a:srgbClr val="7F7F7F"/>
                  </a:solidFill>
                  <a:latin typeface="Verdana" pitchFamily="34" charset="0"/>
                  <a:ea typeface="Verdana" pitchFamily="34" charset="0"/>
                  <a:cs typeface="Times New Roman" pitchFamily="18" charset="0"/>
                </a:rPr>
                <a:t>исключение </a:t>
              </a:r>
              <a:r>
                <a:rPr lang="ru-RU" sz="800" i="1" dirty="0">
                  <a:solidFill>
                    <a:srgbClr val="7F7F7F"/>
                  </a:solidFill>
                  <a:latin typeface="Verdana" pitchFamily="34" charset="0"/>
                  <a:ea typeface="Verdana" pitchFamily="34" charset="0"/>
                  <a:cs typeface="Times New Roman" pitchFamily="18" charset="0"/>
                </a:rPr>
                <a:t>условий, содержащихся в прилагаемых формах документов)</a:t>
              </a: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575815" y="2875885"/>
            <a:ext cx="5216815" cy="586304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defTabSz="685783">
              <a:lnSpc>
                <a:spcPct val="80000"/>
              </a:lnSpc>
              <a:tabLst>
                <a:tab pos="88892" algn="l"/>
              </a:tabLst>
            </a:pPr>
            <a:r>
              <a:rPr lang="ru-RU" sz="700" dirty="0">
                <a:latin typeface="Verdana" charset="0"/>
              </a:rPr>
              <a:t>Форма подачи каждого документа в составе заявки регламентирована </a:t>
            </a:r>
            <a:r>
              <a:rPr lang="ru-RU" sz="700" dirty="0" smtClean="0">
                <a:latin typeface="Verdana" charset="0"/>
              </a:rPr>
              <a:t>в документации</a:t>
            </a:r>
          </a:p>
          <a:p>
            <a:pPr defTabSz="685783">
              <a:lnSpc>
                <a:spcPct val="80000"/>
              </a:lnSpc>
              <a:tabLst>
                <a:tab pos="88892" algn="l"/>
              </a:tabLst>
            </a:pPr>
            <a:endParaRPr lang="ru-RU" sz="700" dirty="0">
              <a:latin typeface="Verdana" charset="0"/>
            </a:endParaRPr>
          </a:p>
          <a:p>
            <a:pPr defTabSz="685783">
              <a:lnSpc>
                <a:spcPct val="80000"/>
              </a:lnSpc>
              <a:tabLst>
                <a:tab pos="88892" algn="l"/>
              </a:tabLst>
            </a:pPr>
            <a:r>
              <a:rPr lang="ru-RU" sz="700" dirty="0" smtClean="0">
                <a:latin typeface="Verdana" charset="0"/>
              </a:rPr>
              <a:t>Предложение </a:t>
            </a:r>
            <a:r>
              <a:rPr lang="ru-RU" sz="700" dirty="0">
                <a:latin typeface="Verdana" charset="0"/>
              </a:rPr>
              <a:t>о цене </a:t>
            </a:r>
            <a:r>
              <a:rPr lang="ru-RU" sz="700" dirty="0" smtClean="0">
                <a:latin typeface="Verdana" charset="0"/>
              </a:rPr>
              <a:t>не </a:t>
            </a:r>
            <a:r>
              <a:rPr lang="ru-RU" sz="700" dirty="0">
                <a:latin typeface="Verdana" charset="0"/>
              </a:rPr>
              <a:t>должно превышать НМЦ, при расхождении сумм принимается сумма, </a:t>
            </a:r>
            <a:r>
              <a:rPr lang="ru-RU" sz="700" dirty="0" smtClean="0">
                <a:latin typeface="Verdana" charset="0"/>
              </a:rPr>
              <a:t>указанная словами</a:t>
            </a:r>
          </a:p>
          <a:p>
            <a:pPr defTabSz="685783">
              <a:lnSpc>
                <a:spcPct val="80000"/>
              </a:lnSpc>
              <a:tabLst>
                <a:tab pos="88892" algn="l"/>
              </a:tabLst>
            </a:pPr>
            <a:endParaRPr lang="ru-RU" sz="700" dirty="0">
              <a:latin typeface="Verdana" charset="0"/>
            </a:endParaRPr>
          </a:p>
          <a:p>
            <a:pPr defTabSz="685783">
              <a:lnSpc>
                <a:spcPct val="80000"/>
              </a:lnSpc>
              <a:tabLst>
                <a:tab pos="88892" algn="l"/>
              </a:tabLst>
            </a:pPr>
            <a:r>
              <a:rPr lang="ru-RU" sz="700" dirty="0" smtClean="0">
                <a:latin typeface="Verdana" charset="0"/>
              </a:rPr>
              <a:t>Краткое </a:t>
            </a:r>
            <a:r>
              <a:rPr lang="ru-RU" sz="700" dirty="0">
                <a:latin typeface="Verdana" charset="0"/>
              </a:rPr>
              <a:t>и корректное отражение в техническом предложении всех условий технического задания</a:t>
            </a:r>
          </a:p>
        </p:txBody>
      </p:sp>
      <p:grpSp>
        <p:nvGrpSpPr>
          <p:cNvPr id="50" name="Группа 94"/>
          <p:cNvGrpSpPr/>
          <p:nvPr/>
        </p:nvGrpSpPr>
        <p:grpSpPr>
          <a:xfrm>
            <a:off x="308499" y="3493006"/>
            <a:ext cx="5076936" cy="315701"/>
            <a:chOff x="603103" y="1747411"/>
            <a:chExt cx="6769248" cy="420935"/>
          </a:xfrm>
        </p:grpSpPr>
        <p:sp>
          <p:nvSpPr>
            <p:cNvPr id="51" name="Rounded Rectangle 10">
              <a:extLst>
                <a:ext uri="{FF2B5EF4-FFF2-40B4-BE49-F238E27FC236}">
                  <a16:creationId xmlns="" xmlns:a16="http://schemas.microsoft.com/office/drawing/2014/main" id="{4F3792EA-B339-4558-BF20-BA0159BE8247}"/>
                </a:ext>
              </a:extLst>
            </p:cNvPr>
            <p:cNvSpPr/>
            <p:nvPr/>
          </p:nvSpPr>
          <p:spPr>
            <a:xfrm>
              <a:off x="603103" y="1747411"/>
              <a:ext cx="6769248" cy="41090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</a:ln>
            <a:effectLst>
              <a:outerShdw blurRad="63500" dist="50800" dir="426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41"/>
              <a:endParaRPr lang="en-US" dirty="0">
                <a:solidFill>
                  <a:prstClr val="white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77898" y="1782599"/>
              <a:ext cx="6694453" cy="385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83">
                <a:lnSpc>
                  <a:spcPct val="80000"/>
                </a:lnSpc>
              </a:pPr>
              <a:r>
                <a:rPr lang="ru-RU" sz="800" dirty="0">
                  <a:latin typeface="Verdana" charset="0"/>
                </a:rPr>
                <a:t>Предоставление </a:t>
              </a:r>
              <a:r>
                <a:rPr lang="ru-RU" sz="800" b="1" dirty="0">
                  <a:latin typeface="Verdana" charset="0"/>
                </a:rPr>
                <a:t>недостоверной информации </a:t>
              </a:r>
              <a:r>
                <a:rPr lang="ru-RU" sz="800" dirty="0" smtClean="0">
                  <a:latin typeface="Verdana" charset="0"/>
                </a:rPr>
                <a:t>в </a:t>
              </a:r>
              <a:r>
                <a:rPr lang="ru-RU" sz="800" dirty="0">
                  <a:latin typeface="Verdana" charset="0"/>
                </a:rPr>
                <a:t>документах, представленных </a:t>
              </a:r>
              <a:endParaRPr lang="ru-RU" sz="800" dirty="0" smtClean="0">
                <a:latin typeface="Verdana" charset="0"/>
              </a:endParaRPr>
            </a:p>
            <a:p>
              <a:pPr defTabSz="685783">
                <a:lnSpc>
                  <a:spcPct val="80000"/>
                </a:lnSpc>
              </a:pPr>
              <a:r>
                <a:rPr lang="ru-RU" sz="800" dirty="0" smtClean="0">
                  <a:latin typeface="Verdana" charset="0"/>
                </a:rPr>
                <a:t>участником </a:t>
              </a:r>
              <a:r>
                <a:rPr lang="ru-RU" sz="800" dirty="0">
                  <a:latin typeface="Verdana" charset="0"/>
                </a:rPr>
                <a:t>в составе заявки</a:t>
              </a:r>
            </a:p>
          </p:txBody>
        </p:sp>
      </p:grpSp>
      <p:sp>
        <p:nvSpPr>
          <p:cNvPr id="53" name="Прямоугольник 32"/>
          <p:cNvSpPr/>
          <p:nvPr/>
        </p:nvSpPr>
        <p:spPr>
          <a:xfrm>
            <a:off x="575814" y="3835243"/>
            <a:ext cx="5195384" cy="327772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defTabSz="685783">
              <a:lnSpc>
                <a:spcPct val="80000"/>
              </a:lnSpc>
            </a:pPr>
            <a:r>
              <a:rPr lang="ru-RU" sz="700" dirty="0">
                <a:latin typeface="Verdana" charset="0"/>
              </a:rPr>
              <a:t>Сведения, предоставляемые участником, должны быть достоверными. </a:t>
            </a:r>
          </a:p>
          <a:p>
            <a:pPr defTabSz="685783">
              <a:lnSpc>
                <a:spcPct val="80000"/>
              </a:lnSpc>
            </a:pPr>
            <a:r>
              <a:rPr lang="ru-RU" sz="700" dirty="0">
                <a:latin typeface="Verdana" charset="0"/>
              </a:rPr>
              <a:t>При установлении факта недостоверности   участник не допускается к участию. </a:t>
            </a:r>
          </a:p>
          <a:p>
            <a:pPr defTabSz="685783">
              <a:lnSpc>
                <a:spcPct val="80000"/>
              </a:lnSpc>
            </a:pPr>
            <a:r>
              <a:rPr lang="ru-RU" sz="700" dirty="0">
                <a:latin typeface="Verdana" charset="0"/>
              </a:rPr>
              <a:t>ОАО «РЖД» вправе отказаться от заключения договора с таким участником на любом этапе закупки</a:t>
            </a:r>
          </a:p>
        </p:txBody>
      </p:sp>
      <p:grpSp>
        <p:nvGrpSpPr>
          <p:cNvPr id="54" name="Группа 97"/>
          <p:cNvGrpSpPr/>
          <p:nvPr/>
        </p:nvGrpSpPr>
        <p:grpSpPr>
          <a:xfrm>
            <a:off x="462853" y="2886420"/>
            <a:ext cx="133976" cy="104022"/>
            <a:chOff x="802157" y="4099522"/>
            <a:chExt cx="178634" cy="138696"/>
          </a:xfrm>
          <a:solidFill>
            <a:schemeClr val="bg1">
              <a:lumMod val="65000"/>
            </a:schemeClr>
          </a:solidFill>
        </p:grpSpPr>
        <p:grpSp>
          <p:nvGrpSpPr>
            <p:cNvPr id="55" name="Группа 98"/>
            <p:cNvGrpSpPr/>
            <p:nvPr/>
          </p:nvGrpSpPr>
          <p:grpSpPr>
            <a:xfrm>
              <a:off x="802157" y="4099522"/>
              <a:ext cx="143396" cy="138696"/>
              <a:chOff x="-942459" y="1136910"/>
              <a:chExt cx="143396" cy="138696"/>
            </a:xfrm>
            <a:grpFill/>
          </p:grpSpPr>
          <p:sp>
            <p:nvSpPr>
              <p:cNvPr id="57" name="Овал 56"/>
              <p:cNvSpPr/>
              <p:nvPr/>
            </p:nvSpPr>
            <p:spPr>
              <a:xfrm rot="10770291" flipV="1">
                <a:off x="-928615" y="1136910"/>
                <a:ext cx="129552" cy="13258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8" name="Овал 57"/>
              <p:cNvSpPr/>
              <p:nvPr/>
            </p:nvSpPr>
            <p:spPr>
              <a:xfrm rot="10800000" flipV="1">
                <a:off x="-942459" y="1155516"/>
                <a:ext cx="129266" cy="1200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56" name="Половина рамки 55"/>
            <p:cNvSpPr/>
            <p:nvPr/>
          </p:nvSpPr>
          <p:spPr>
            <a:xfrm rot="13584957">
              <a:off x="865416" y="4061881"/>
              <a:ext cx="67058" cy="163693"/>
            </a:xfrm>
            <a:prstGeom prst="halfFrame">
              <a:avLst>
                <a:gd name="adj1" fmla="val 19616"/>
                <a:gd name="adj2" fmla="val 22250"/>
              </a:avLst>
            </a:prstGeom>
            <a:grpFill/>
            <a:ln w="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59" name="Группа 102"/>
          <p:cNvGrpSpPr/>
          <p:nvPr/>
        </p:nvGrpSpPr>
        <p:grpSpPr>
          <a:xfrm>
            <a:off x="462853" y="3086307"/>
            <a:ext cx="133976" cy="104022"/>
            <a:chOff x="802157" y="4099522"/>
            <a:chExt cx="178634" cy="138696"/>
          </a:xfrm>
          <a:solidFill>
            <a:schemeClr val="bg1">
              <a:lumMod val="65000"/>
            </a:schemeClr>
          </a:solidFill>
        </p:grpSpPr>
        <p:grpSp>
          <p:nvGrpSpPr>
            <p:cNvPr id="60" name="Группа 103"/>
            <p:cNvGrpSpPr/>
            <p:nvPr/>
          </p:nvGrpSpPr>
          <p:grpSpPr>
            <a:xfrm>
              <a:off x="802157" y="4099522"/>
              <a:ext cx="143396" cy="138696"/>
              <a:chOff x="-942459" y="1136910"/>
              <a:chExt cx="143396" cy="138696"/>
            </a:xfrm>
            <a:grpFill/>
          </p:grpSpPr>
          <p:sp>
            <p:nvSpPr>
              <p:cNvPr id="62" name="Овал 61"/>
              <p:cNvSpPr/>
              <p:nvPr/>
            </p:nvSpPr>
            <p:spPr>
              <a:xfrm rot="10770291" flipV="1">
                <a:off x="-928615" y="1136910"/>
                <a:ext cx="129552" cy="13258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" name="Овал 62"/>
              <p:cNvSpPr/>
              <p:nvPr/>
            </p:nvSpPr>
            <p:spPr>
              <a:xfrm rot="10800000" flipV="1">
                <a:off x="-942459" y="1155516"/>
                <a:ext cx="129266" cy="1200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61" name="Половина рамки 60"/>
            <p:cNvSpPr/>
            <p:nvPr/>
          </p:nvSpPr>
          <p:spPr>
            <a:xfrm rot="13584957">
              <a:off x="865416" y="4061881"/>
              <a:ext cx="67058" cy="163693"/>
            </a:xfrm>
            <a:prstGeom prst="halfFrame">
              <a:avLst>
                <a:gd name="adj1" fmla="val 19616"/>
                <a:gd name="adj2" fmla="val 22250"/>
              </a:avLst>
            </a:prstGeom>
            <a:grpFill/>
            <a:ln w="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64" name="Группа 107"/>
          <p:cNvGrpSpPr/>
          <p:nvPr/>
        </p:nvGrpSpPr>
        <p:grpSpPr>
          <a:xfrm>
            <a:off x="462853" y="3304511"/>
            <a:ext cx="133976" cy="104022"/>
            <a:chOff x="802157" y="4099522"/>
            <a:chExt cx="178634" cy="138696"/>
          </a:xfrm>
          <a:solidFill>
            <a:schemeClr val="bg1">
              <a:lumMod val="65000"/>
            </a:schemeClr>
          </a:solidFill>
        </p:grpSpPr>
        <p:grpSp>
          <p:nvGrpSpPr>
            <p:cNvPr id="65" name="Группа 108"/>
            <p:cNvGrpSpPr/>
            <p:nvPr/>
          </p:nvGrpSpPr>
          <p:grpSpPr>
            <a:xfrm>
              <a:off x="802157" y="4099522"/>
              <a:ext cx="143396" cy="138696"/>
              <a:chOff x="-942459" y="1136910"/>
              <a:chExt cx="143396" cy="138696"/>
            </a:xfrm>
            <a:grpFill/>
          </p:grpSpPr>
          <p:sp>
            <p:nvSpPr>
              <p:cNvPr id="67" name="Овал 66"/>
              <p:cNvSpPr/>
              <p:nvPr/>
            </p:nvSpPr>
            <p:spPr>
              <a:xfrm rot="10770291" flipV="1">
                <a:off x="-928615" y="1136910"/>
                <a:ext cx="129552" cy="13258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8" name="Овал 67"/>
              <p:cNvSpPr/>
              <p:nvPr/>
            </p:nvSpPr>
            <p:spPr>
              <a:xfrm rot="10800000" flipV="1">
                <a:off x="-942459" y="1155516"/>
                <a:ext cx="129266" cy="1200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66" name="Половина рамки 65"/>
            <p:cNvSpPr/>
            <p:nvPr/>
          </p:nvSpPr>
          <p:spPr>
            <a:xfrm rot="13584957">
              <a:off x="865416" y="4061881"/>
              <a:ext cx="67058" cy="163693"/>
            </a:xfrm>
            <a:prstGeom prst="halfFrame">
              <a:avLst>
                <a:gd name="adj1" fmla="val 19616"/>
                <a:gd name="adj2" fmla="val 22250"/>
              </a:avLst>
            </a:prstGeom>
            <a:grpFill/>
            <a:ln w="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69" name="Группа 112"/>
          <p:cNvGrpSpPr/>
          <p:nvPr/>
        </p:nvGrpSpPr>
        <p:grpSpPr>
          <a:xfrm>
            <a:off x="462853" y="3906957"/>
            <a:ext cx="133976" cy="104022"/>
            <a:chOff x="802157" y="4099522"/>
            <a:chExt cx="178634" cy="138696"/>
          </a:xfrm>
          <a:solidFill>
            <a:schemeClr val="bg1">
              <a:lumMod val="65000"/>
            </a:schemeClr>
          </a:solidFill>
        </p:grpSpPr>
        <p:grpSp>
          <p:nvGrpSpPr>
            <p:cNvPr id="70" name="Группа 113"/>
            <p:cNvGrpSpPr/>
            <p:nvPr/>
          </p:nvGrpSpPr>
          <p:grpSpPr>
            <a:xfrm>
              <a:off x="802157" y="4099522"/>
              <a:ext cx="143396" cy="138696"/>
              <a:chOff x="-942459" y="1136910"/>
              <a:chExt cx="143396" cy="138696"/>
            </a:xfrm>
            <a:grpFill/>
          </p:grpSpPr>
          <p:sp>
            <p:nvSpPr>
              <p:cNvPr id="72" name="Овал 71"/>
              <p:cNvSpPr/>
              <p:nvPr/>
            </p:nvSpPr>
            <p:spPr>
              <a:xfrm rot="10770291" flipV="1">
                <a:off x="-928615" y="1136910"/>
                <a:ext cx="129552" cy="13258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3" name="Овал 72"/>
              <p:cNvSpPr/>
              <p:nvPr/>
            </p:nvSpPr>
            <p:spPr>
              <a:xfrm rot="10800000" flipV="1">
                <a:off x="-942459" y="1155516"/>
                <a:ext cx="129266" cy="1200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71" name="Половина рамки 70"/>
            <p:cNvSpPr/>
            <p:nvPr/>
          </p:nvSpPr>
          <p:spPr>
            <a:xfrm rot="13584957">
              <a:off x="865416" y="4061881"/>
              <a:ext cx="67058" cy="163693"/>
            </a:xfrm>
            <a:prstGeom prst="halfFrame">
              <a:avLst>
                <a:gd name="adj1" fmla="val 19616"/>
                <a:gd name="adj2" fmla="val 22250"/>
              </a:avLst>
            </a:prstGeom>
            <a:grpFill/>
            <a:ln w="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74" name="Группа 94"/>
          <p:cNvGrpSpPr/>
          <p:nvPr/>
        </p:nvGrpSpPr>
        <p:grpSpPr>
          <a:xfrm>
            <a:off x="380049" y="4144115"/>
            <a:ext cx="5076936" cy="308180"/>
            <a:chOff x="603103" y="1747411"/>
            <a:chExt cx="6769248" cy="410907"/>
          </a:xfrm>
        </p:grpSpPr>
        <p:sp>
          <p:nvSpPr>
            <p:cNvPr id="75" name="Rounded Rectangle 10">
              <a:extLst>
                <a:ext uri="{FF2B5EF4-FFF2-40B4-BE49-F238E27FC236}">
                  <a16:creationId xmlns="" xmlns:a16="http://schemas.microsoft.com/office/drawing/2014/main" id="{4F3792EA-B339-4558-BF20-BA0159BE8247}"/>
                </a:ext>
              </a:extLst>
            </p:cNvPr>
            <p:cNvSpPr/>
            <p:nvPr/>
          </p:nvSpPr>
          <p:spPr>
            <a:xfrm>
              <a:off x="603103" y="1747411"/>
              <a:ext cx="6769248" cy="41090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</a:ln>
            <a:effectLst>
              <a:outerShdw blurRad="63500" dist="50800" dir="426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41"/>
              <a:endParaRPr lang="en-US" dirty="0">
                <a:solidFill>
                  <a:prstClr val="white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77898" y="1772443"/>
              <a:ext cx="6694453" cy="385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83">
                <a:lnSpc>
                  <a:spcPct val="80000"/>
                </a:lnSpc>
              </a:pPr>
              <a:r>
                <a:rPr lang="ru-RU" sz="800" b="1" dirty="0" smtClean="0">
                  <a:latin typeface="Verdana" charset="0"/>
                </a:rPr>
                <a:t>Нарушение порядка предоставления заявки</a:t>
              </a:r>
              <a:r>
                <a:rPr lang="ru-RU" sz="800" dirty="0" smtClean="0">
                  <a:latin typeface="Verdana" charset="0"/>
                </a:rPr>
                <a:t> (направление документов </a:t>
              </a:r>
              <a:br>
                <a:rPr lang="ru-RU" sz="800" dirty="0" smtClean="0">
                  <a:latin typeface="Verdana" charset="0"/>
                </a:rPr>
              </a:br>
              <a:r>
                <a:rPr lang="ru-RU" sz="800" dirty="0" smtClean="0">
                  <a:latin typeface="Verdana" charset="0"/>
                </a:rPr>
                <a:t>не в той части заявки (при закупках среди МСП)</a:t>
              </a:r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577652" y="4529333"/>
            <a:ext cx="5195384" cy="413949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marL="0" lvl="1" indent="0" defTabSz="685783">
              <a:lnSpc>
                <a:spcPct val="80000"/>
              </a:lnSpc>
            </a:pPr>
            <a:r>
              <a:rPr lang="ru-RU" sz="700" dirty="0" smtClean="0">
                <a:latin typeface="Verdana" charset="0"/>
              </a:rPr>
              <a:t>В первую часть заявки включаются техническое предложение и документы, необходимые для оценки. </a:t>
            </a:r>
            <a:br>
              <a:rPr lang="ru-RU" sz="700" dirty="0" smtClean="0">
                <a:latin typeface="Verdana" charset="0"/>
              </a:rPr>
            </a:br>
            <a:r>
              <a:rPr lang="ru-RU" sz="700" dirty="0" smtClean="0">
                <a:latin typeface="Verdana" charset="0"/>
              </a:rPr>
              <a:t> Не допускается указание в первой части сведений об участнике закупки, а также сведений о </a:t>
            </a:r>
            <a:r>
              <a:rPr lang="ru-RU" sz="700" smtClean="0">
                <a:latin typeface="Verdana" charset="0"/>
              </a:rPr>
              <a:t>ценовом предложении.                          </a:t>
            </a:r>
            <a:endParaRPr lang="ru-RU" sz="700" dirty="0" smtClean="0">
              <a:latin typeface="Verdana" charset="0"/>
            </a:endParaRPr>
          </a:p>
          <a:p>
            <a:pPr marL="0" lvl="1" indent="0" defTabSz="685783">
              <a:lnSpc>
                <a:spcPct val="80000"/>
              </a:lnSpc>
            </a:pPr>
            <a:r>
              <a:rPr lang="ru-RU" sz="700" dirty="0" smtClean="0">
                <a:latin typeface="Verdana" charset="0"/>
              </a:rPr>
              <a:t>                        </a:t>
            </a:r>
          </a:p>
        </p:txBody>
      </p:sp>
      <p:grpSp>
        <p:nvGrpSpPr>
          <p:cNvPr id="78" name="Группа 112"/>
          <p:cNvGrpSpPr/>
          <p:nvPr/>
        </p:nvGrpSpPr>
        <p:grpSpPr>
          <a:xfrm>
            <a:off x="467544" y="4587974"/>
            <a:ext cx="133976" cy="104022"/>
            <a:chOff x="802157" y="4099522"/>
            <a:chExt cx="178634" cy="138696"/>
          </a:xfrm>
          <a:solidFill>
            <a:schemeClr val="bg1">
              <a:lumMod val="65000"/>
            </a:schemeClr>
          </a:solidFill>
        </p:grpSpPr>
        <p:grpSp>
          <p:nvGrpSpPr>
            <p:cNvPr id="79" name="Группа 113"/>
            <p:cNvGrpSpPr/>
            <p:nvPr/>
          </p:nvGrpSpPr>
          <p:grpSpPr>
            <a:xfrm>
              <a:off x="802157" y="4099522"/>
              <a:ext cx="143396" cy="138696"/>
              <a:chOff x="-942459" y="1136910"/>
              <a:chExt cx="143396" cy="138696"/>
            </a:xfrm>
            <a:grpFill/>
          </p:grpSpPr>
          <p:sp>
            <p:nvSpPr>
              <p:cNvPr id="81" name="Овал 80"/>
              <p:cNvSpPr/>
              <p:nvPr/>
            </p:nvSpPr>
            <p:spPr>
              <a:xfrm rot="10770291" flipV="1">
                <a:off x="-928615" y="1136910"/>
                <a:ext cx="129552" cy="13258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2" name="Овал 81"/>
              <p:cNvSpPr/>
              <p:nvPr/>
            </p:nvSpPr>
            <p:spPr>
              <a:xfrm rot="10800000" flipV="1">
                <a:off x="-942459" y="1155516"/>
                <a:ext cx="129266" cy="1200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80" name="Половина рамки 79"/>
            <p:cNvSpPr/>
            <p:nvPr/>
          </p:nvSpPr>
          <p:spPr>
            <a:xfrm rot="13584957">
              <a:off x="865416" y="4061881"/>
              <a:ext cx="67058" cy="163693"/>
            </a:xfrm>
            <a:prstGeom prst="halfFrame">
              <a:avLst>
                <a:gd name="adj1" fmla="val 19616"/>
                <a:gd name="adj2" fmla="val 22250"/>
              </a:avLst>
            </a:prstGeom>
            <a:grpFill/>
            <a:ln w="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383292" y="143436"/>
            <a:ext cx="8809216" cy="535440"/>
          </a:xfrm>
          <a:prstGeom prst="rect">
            <a:avLst/>
          </a:prstGeom>
          <a:noFill/>
        </p:spPr>
        <p:txBody>
          <a:bodyPr wrap="square" lIns="91351" tIns="45675" rIns="91351" bIns="45675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Ошибки, допускаемые участниками. </a:t>
            </a:r>
            <a:br>
              <a:rPr lang="ru-RU" alt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Общие рекомендации по их недопущению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25" t="3548" r="2161" b="19698"/>
          <a:stretch>
            <a:fillRect/>
          </a:stretch>
        </p:blipFill>
        <p:spPr bwMode="auto">
          <a:xfrm>
            <a:off x="4879082" y="1635646"/>
            <a:ext cx="4085406" cy="248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5938564" y="968524"/>
            <a:ext cx="3203848" cy="307082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91697" y="4856956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auto">
          <a:xfrm>
            <a:off x="410394" y="267494"/>
            <a:ext cx="5616575" cy="34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0" tIns="34279" rIns="68560" bIns="34279">
            <a:spAutoFit/>
          </a:bodyPr>
          <a:lstStyle/>
          <a:p>
            <a:r>
              <a:rPr lang="ru-RU" b="1" dirty="0">
                <a:latin typeface="Verdana" pitchFamily="34" charset="0"/>
              </a:rPr>
              <a:t>Электронный магазин ОАО «РЖД</a:t>
            </a:r>
            <a:r>
              <a:rPr lang="ru-RU" b="1" dirty="0" smtClean="0">
                <a:latin typeface="Verdana" pitchFamily="34" charset="0"/>
              </a:rPr>
              <a:t>»</a:t>
            </a:r>
            <a:endParaRPr lang="ru-RU" sz="1100" dirty="0">
              <a:latin typeface="Verdana" pitchFamily="34" charset="0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376882" y="540650"/>
            <a:ext cx="8064500" cy="25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0" tIns="34279" rIns="68560" bIns="34279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(закупки малого объёма до 3 млн. </a:t>
            </a:r>
            <a:r>
              <a:rPr lang="ru-RU" sz="1200" dirty="0" smtClean="0">
                <a:latin typeface="Verdana" pitchFamily="34" charset="0"/>
              </a:rPr>
              <a:t>рублей </a:t>
            </a:r>
            <a:r>
              <a:rPr lang="ru-RU" sz="1200" dirty="0">
                <a:latin typeface="Verdana" pitchFamily="34" charset="0"/>
              </a:rPr>
              <a:t>с учетом НДС и иных </a:t>
            </a:r>
            <a:r>
              <a:rPr lang="ru-RU" sz="1200" dirty="0" smtClean="0">
                <a:latin typeface="Verdana" pitchFamily="34" charset="0"/>
              </a:rPr>
              <a:t>налогов)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3774328" y="2333670"/>
            <a:ext cx="1260000" cy="1260000"/>
          </a:xfrm>
          <a:prstGeom prst="roundRect">
            <a:avLst/>
          </a:prstGeom>
          <a:noFill/>
          <a:ln w="28575">
            <a:solidFill>
              <a:srgbClr val="394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125"/>
          <p:cNvSpPr>
            <a:spLocks noChangeArrowheads="1"/>
          </p:cNvSpPr>
          <p:nvPr/>
        </p:nvSpPr>
        <p:spPr bwMode="auto">
          <a:xfrm>
            <a:off x="3599234" y="2378781"/>
            <a:ext cx="1620838" cy="99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0" tIns="34279" rIns="68560" bIns="34279">
            <a:spAutoFit/>
          </a:bodyPr>
          <a:lstStyle/>
          <a:p>
            <a:pPr algn="ctr" defTabSz="442902">
              <a:lnSpc>
                <a:spcPct val="90000"/>
              </a:lnSpc>
              <a:spcAft>
                <a:spcPct val="35000"/>
              </a:spcAft>
            </a:pPr>
            <a:r>
              <a:rPr lang="ru-RU" sz="1050" b="1" dirty="0">
                <a:solidFill>
                  <a:srgbClr val="000000"/>
                </a:solidFill>
                <a:latin typeface="Verdana" pitchFamily="34" charset="0"/>
              </a:rPr>
              <a:t>3</a:t>
            </a:r>
          </a:p>
          <a:p>
            <a:pPr algn="ctr" defTabSz="442902">
              <a:lnSpc>
                <a:spcPct val="90000"/>
              </a:lnSpc>
              <a:spcAft>
                <a:spcPct val="35000"/>
              </a:spcAft>
            </a:pPr>
            <a:r>
              <a:rPr lang="ru-RU" sz="1050" b="1" dirty="0">
                <a:solidFill>
                  <a:srgbClr val="000000"/>
                </a:solidFill>
                <a:latin typeface="Verdana" pitchFamily="34" charset="0"/>
              </a:rPr>
              <a:t>Выбор </a:t>
            </a:r>
            <a:r>
              <a:rPr lang="en-US" sz="1050" b="1" dirty="0">
                <a:solidFill>
                  <a:srgbClr val="000000"/>
                </a:solidFill>
                <a:latin typeface="Verdana" pitchFamily="34" charset="0"/>
              </a:rPr>
              <a:t/>
            </a:r>
            <a:br>
              <a:rPr lang="en-US" sz="1050" b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1050" b="1" dirty="0">
                <a:solidFill>
                  <a:srgbClr val="000000"/>
                </a:solidFill>
                <a:latin typeface="Verdana" pitchFamily="34" charset="0"/>
              </a:rPr>
              <a:t>лучшего предложения</a:t>
            </a:r>
            <a:br>
              <a:rPr lang="ru-RU" sz="1050" b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1050" b="1" dirty="0">
                <a:solidFill>
                  <a:srgbClr val="000000"/>
                </a:solidFill>
                <a:latin typeface="Verdana" pitchFamily="34" charset="0"/>
              </a:rPr>
              <a:t>и заключение договора</a:t>
            </a:r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3722428" y="2283870"/>
            <a:ext cx="1368000" cy="1368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5288" y="1153555"/>
            <a:ext cx="2808312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10977" y="1413012"/>
            <a:ext cx="25202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10977" y="2002793"/>
            <a:ext cx="2520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119"/>
          <p:cNvSpPr txBox="1">
            <a:spLocks noChangeArrowheads="1"/>
          </p:cNvSpPr>
          <p:nvPr/>
        </p:nvSpPr>
        <p:spPr bwMode="auto">
          <a:xfrm>
            <a:off x="568127" y="1131590"/>
            <a:ext cx="2189035" cy="28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pPr algn="ctr"/>
            <a:r>
              <a:rPr lang="ru-RU" sz="1400" b="1" dirty="0">
                <a:solidFill>
                  <a:srgbClr val="394A58"/>
                </a:solidFill>
                <a:latin typeface="Verdana" pitchFamily="34" charset="0"/>
              </a:rPr>
              <a:t>Ценовой запрос</a:t>
            </a:r>
          </a:p>
        </p:txBody>
      </p:sp>
      <p:sp>
        <p:nvSpPr>
          <p:cNvPr id="76" name="TextBox 121"/>
          <p:cNvSpPr txBox="1">
            <a:spLocks noChangeArrowheads="1"/>
          </p:cNvSpPr>
          <p:nvPr/>
        </p:nvSpPr>
        <p:spPr bwMode="auto">
          <a:xfrm>
            <a:off x="755776" y="1454685"/>
            <a:ext cx="2232048" cy="45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pPr algn="ctr" defTabSz="442902">
              <a:lnSpc>
                <a:spcPct val="80000"/>
              </a:lnSpc>
              <a:spcAft>
                <a:spcPct val="35000"/>
              </a:spcAft>
            </a:pPr>
            <a:r>
              <a:rPr lang="ru-RU" sz="1050" dirty="0" smtClean="0">
                <a:latin typeface="Verdana" pitchFamily="34" charset="0"/>
              </a:rPr>
              <a:t>Публикация </a:t>
            </a:r>
            <a:r>
              <a:rPr lang="ru-RU" sz="1050" dirty="0">
                <a:latin typeface="Verdana" pitchFamily="34" charset="0"/>
              </a:rPr>
              <a:t>потребности заказчика </a:t>
            </a:r>
            <a:br>
              <a:rPr lang="ru-RU" sz="1050" dirty="0">
                <a:latin typeface="Verdana" pitchFamily="34" charset="0"/>
              </a:rPr>
            </a:br>
            <a:r>
              <a:rPr lang="ru-RU" sz="1050" dirty="0">
                <a:latin typeface="Verdana" pitchFamily="34" charset="0"/>
              </a:rPr>
              <a:t>на основании ОКПД2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95314" y="1535063"/>
            <a:ext cx="404278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2902">
              <a:lnSpc>
                <a:spcPct val="80000"/>
              </a:lnSpc>
              <a:spcAft>
                <a:spcPct val="35000"/>
              </a:spcAft>
            </a:pPr>
            <a:r>
              <a:rPr lang="ru-RU" sz="2400" b="1" dirty="0" smtClean="0">
                <a:solidFill>
                  <a:srgbClr val="394A58"/>
                </a:solidFill>
                <a:latin typeface="Verdana" pitchFamily="34" charset="0"/>
              </a:rPr>
              <a:t>1</a:t>
            </a:r>
            <a:endParaRPr lang="ru-RU" sz="2400" b="1" dirty="0">
              <a:solidFill>
                <a:srgbClr val="394A58"/>
              </a:solidFill>
              <a:latin typeface="Verdana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95314" y="2155377"/>
            <a:ext cx="404278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2902">
              <a:lnSpc>
                <a:spcPct val="80000"/>
              </a:lnSpc>
              <a:spcAft>
                <a:spcPct val="35000"/>
              </a:spcAft>
            </a:pPr>
            <a:r>
              <a:rPr lang="ru-RU" sz="2400" b="1" dirty="0" smtClean="0">
                <a:solidFill>
                  <a:srgbClr val="394A58"/>
                </a:solidFill>
                <a:latin typeface="Verdana" pitchFamily="34" charset="0"/>
              </a:rPr>
              <a:t>2</a:t>
            </a:r>
            <a:endParaRPr lang="ru-RU" sz="2400" b="1" dirty="0">
              <a:solidFill>
                <a:srgbClr val="394A58"/>
              </a:solidFill>
              <a:latin typeface="Verdana" pitchFamily="34" charset="0"/>
            </a:endParaRPr>
          </a:p>
        </p:txBody>
      </p:sp>
      <p:sp>
        <p:nvSpPr>
          <p:cNvPr id="79" name="TextBox 122"/>
          <p:cNvSpPr txBox="1">
            <a:spLocks noChangeArrowheads="1"/>
          </p:cNvSpPr>
          <p:nvPr/>
        </p:nvSpPr>
        <p:spPr bwMode="auto">
          <a:xfrm>
            <a:off x="827584" y="2120652"/>
            <a:ext cx="2160239" cy="32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pPr algn="ctr" defTabSz="442902">
              <a:lnSpc>
                <a:spcPct val="80000"/>
              </a:lnSpc>
              <a:spcAft>
                <a:spcPct val="35000"/>
              </a:spcAft>
            </a:pPr>
            <a:r>
              <a:rPr lang="ru-RU" sz="1050" dirty="0" smtClean="0">
                <a:latin typeface="Verdana" pitchFamily="34" charset="0"/>
              </a:rPr>
              <a:t>Получение </a:t>
            </a:r>
            <a:r>
              <a:rPr lang="ru-RU" sz="1050" dirty="0">
                <a:latin typeface="Verdana" pitchFamily="34" charset="0"/>
              </a:rPr>
              <a:t>предложений поставщиков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395288" y="2931790"/>
            <a:ext cx="2808248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10977" y="3257922"/>
            <a:ext cx="2520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510977" y="3867512"/>
            <a:ext cx="2520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119"/>
          <p:cNvSpPr txBox="1">
            <a:spLocks noChangeArrowheads="1"/>
          </p:cNvSpPr>
          <p:nvPr/>
        </p:nvSpPr>
        <p:spPr bwMode="auto">
          <a:xfrm>
            <a:off x="610864" y="2950840"/>
            <a:ext cx="2189035" cy="28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94A58"/>
                </a:solidFill>
                <a:latin typeface="Verdana" pitchFamily="34" charset="0"/>
              </a:rPr>
              <a:t>Отбор оферт</a:t>
            </a:r>
            <a:endParaRPr lang="ru-RU" sz="1400" b="1" dirty="0">
              <a:solidFill>
                <a:srgbClr val="394A58"/>
              </a:solidFill>
              <a:latin typeface="Verdana" pitchFamily="34" charset="0"/>
            </a:endParaRPr>
          </a:p>
        </p:txBody>
      </p:sp>
      <p:sp>
        <p:nvSpPr>
          <p:cNvPr id="101" name="TextBox 121"/>
          <p:cNvSpPr txBox="1">
            <a:spLocks noChangeArrowheads="1"/>
          </p:cNvSpPr>
          <p:nvPr/>
        </p:nvSpPr>
        <p:spPr bwMode="auto">
          <a:xfrm>
            <a:off x="827584" y="3366041"/>
            <a:ext cx="2304256" cy="32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pPr algn="ctr" defTabSz="442902">
              <a:lnSpc>
                <a:spcPct val="80000"/>
              </a:lnSpc>
              <a:spcAft>
                <a:spcPct val="35000"/>
              </a:spcAft>
            </a:pPr>
            <a:r>
              <a:rPr lang="ru-RU" sz="1050" dirty="0" smtClean="0">
                <a:latin typeface="Verdana" pitchFamily="34" charset="0"/>
              </a:rPr>
              <a:t>Публикация оферты поставщиком</a:t>
            </a:r>
            <a:endParaRPr lang="ru-RU" sz="1050" dirty="0">
              <a:latin typeface="Verdana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95314" y="3366041"/>
            <a:ext cx="40427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2902">
              <a:lnSpc>
                <a:spcPct val="80000"/>
              </a:lnSpc>
              <a:spcAft>
                <a:spcPct val="35000"/>
              </a:spcAft>
            </a:pPr>
            <a:r>
              <a:rPr lang="ru-RU" sz="2400" b="1" dirty="0" smtClean="0">
                <a:solidFill>
                  <a:srgbClr val="394A58"/>
                </a:solidFill>
                <a:latin typeface="Verdana" pitchFamily="34" charset="0"/>
              </a:rPr>
              <a:t>1</a:t>
            </a:r>
            <a:endParaRPr lang="ru-RU" sz="2400" b="1" dirty="0">
              <a:solidFill>
                <a:srgbClr val="394A58"/>
              </a:solidFill>
              <a:latin typeface="Verdana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95314" y="3950244"/>
            <a:ext cx="404278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2902">
              <a:lnSpc>
                <a:spcPct val="80000"/>
              </a:lnSpc>
              <a:spcAft>
                <a:spcPct val="35000"/>
              </a:spcAft>
            </a:pPr>
            <a:r>
              <a:rPr lang="ru-RU" sz="2400" b="1" dirty="0" smtClean="0">
                <a:solidFill>
                  <a:srgbClr val="394A58"/>
                </a:solidFill>
                <a:latin typeface="Verdana" pitchFamily="34" charset="0"/>
              </a:rPr>
              <a:t>2</a:t>
            </a:r>
            <a:endParaRPr lang="ru-RU" sz="2400" b="1" dirty="0">
              <a:solidFill>
                <a:srgbClr val="394A58"/>
              </a:solidFill>
              <a:latin typeface="Verdana" pitchFamily="34" charset="0"/>
            </a:endParaRPr>
          </a:p>
        </p:txBody>
      </p:sp>
      <p:sp>
        <p:nvSpPr>
          <p:cNvPr id="104" name="TextBox 122"/>
          <p:cNvSpPr txBox="1">
            <a:spLocks noChangeArrowheads="1"/>
          </p:cNvSpPr>
          <p:nvPr/>
        </p:nvSpPr>
        <p:spPr bwMode="auto">
          <a:xfrm>
            <a:off x="871016" y="3881016"/>
            <a:ext cx="2260823" cy="45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pPr algn="ctr" defTabSz="442902">
              <a:lnSpc>
                <a:spcPct val="80000"/>
              </a:lnSpc>
              <a:spcAft>
                <a:spcPct val="35000"/>
              </a:spcAft>
            </a:pPr>
            <a:r>
              <a:rPr lang="ru-RU" sz="1050" dirty="0" smtClean="0">
                <a:latin typeface="Verdana" pitchFamily="34" charset="0"/>
              </a:rPr>
              <a:t>Формирование потребности заказчика </a:t>
            </a:r>
            <a:br>
              <a:rPr lang="ru-RU" sz="1050" dirty="0" smtClean="0">
                <a:latin typeface="Verdana" pitchFamily="34" charset="0"/>
              </a:rPr>
            </a:br>
            <a:r>
              <a:rPr lang="ru-RU" sz="1050" dirty="0" smtClean="0">
                <a:latin typeface="Verdana" pitchFamily="34" charset="0"/>
              </a:rPr>
              <a:t>на основании ОКПД2</a:t>
            </a:r>
            <a:endParaRPr lang="ru-RU" sz="1050" dirty="0">
              <a:latin typeface="Verdana" pitchFamily="34" charset="0"/>
            </a:endParaRPr>
          </a:p>
        </p:txBody>
      </p:sp>
      <p:cxnSp>
        <p:nvCxnSpPr>
          <p:cNvPr id="106" name="Прямая со стрелкой 105"/>
          <p:cNvCxnSpPr>
            <a:stCxn id="23" idx="3"/>
          </p:cNvCxnSpPr>
          <p:nvPr/>
        </p:nvCxnSpPr>
        <p:spPr>
          <a:xfrm>
            <a:off x="3031257" y="1665040"/>
            <a:ext cx="748655" cy="546348"/>
          </a:xfrm>
          <a:prstGeom prst="straightConnector1">
            <a:avLst/>
          </a:prstGeom>
          <a:ln w="19050">
            <a:solidFill>
              <a:srgbClr val="394A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stCxn id="25" idx="3"/>
          </p:cNvCxnSpPr>
          <p:nvPr/>
        </p:nvCxnSpPr>
        <p:spPr>
          <a:xfrm>
            <a:off x="3030977" y="2254793"/>
            <a:ext cx="604919" cy="31695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>
            <a:stCxn id="98" idx="3"/>
          </p:cNvCxnSpPr>
          <p:nvPr/>
        </p:nvCxnSpPr>
        <p:spPr>
          <a:xfrm flipV="1">
            <a:off x="3030977" y="3257922"/>
            <a:ext cx="604919" cy="2520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>
            <a:stCxn id="99" idx="3"/>
          </p:cNvCxnSpPr>
          <p:nvPr/>
        </p:nvCxnSpPr>
        <p:spPr>
          <a:xfrm flipV="1">
            <a:off x="3030977" y="3651870"/>
            <a:ext cx="676927" cy="467642"/>
          </a:xfrm>
          <a:prstGeom prst="straightConnector1">
            <a:avLst/>
          </a:prstGeom>
          <a:ln w="19050">
            <a:solidFill>
              <a:srgbClr val="394A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5"/>
          <p:cNvSpPr txBox="1">
            <a:spLocks noChangeArrowheads="1"/>
          </p:cNvSpPr>
          <p:nvPr/>
        </p:nvSpPr>
        <p:spPr bwMode="auto">
          <a:xfrm>
            <a:off x="323527" y="4587974"/>
            <a:ext cx="8425185" cy="2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6" tIns="45682" rIns="91366" bIns="45682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rgbClr val="E21A1A"/>
                </a:solidFill>
                <a:latin typeface="Verdana" pitchFamily="34" charset="0"/>
              </a:rPr>
              <a:t>Участник подает ценовое предложение, подтверждая свое согласие с условиями закупки</a:t>
            </a:r>
            <a:endParaRPr lang="ru-RU" sz="1200" b="1" dirty="0">
              <a:solidFill>
                <a:srgbClr val="E21A1A"/>
              </a:solidFill>
              <a:latin typeface="Verdana" pitchFamily="34" charset="0"/>
            </a:endParaRPr>
          </a:p>
        </p:txBody>
      </p:sp>
      <p:sp>
        <p:nvSpPr>
          <p:cNvPr id="65" name="TextBox 19"/>
          <p:cNvSpPr txBox="1">
            <a:spLocks noChangeArrowheads="1"/>
          </p:cNvSpPr>
          <p:nvPr/>
        </p:nvSpPr>
        <p:spPr bwMode="auto">
          <a:xfrm>
            <a:off x="5983089" y="958999"/>
            <a:ext cx="2737049" cy="31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https://eshoprzd.ru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395288" y="843558"/>
            <a:ext cx="8748712" cy="0"/>
          </a:xfrm>
          <a:prstGeom prst="line">
            <a:avLst/>
          </a:prstGeom>
          <a:ln>
            <a:solidFill>
              <a:srgbClr val="E21A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356100" y="915566"/>
            <a:ext cx="4787900" cy="0"/>
          </a:xfrm>
          <a:prstGeom prst="line">
            <a:avLst/>
          </a:prstGeom>
          <a:ln w="28575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 descr="qr-code (элмаг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87163"/>
            <a:ext cx="648000" cy="6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460C3C62-753B-40B7-B111-5187454250D7}"/>
              </a:ext>
            </a:extLst>
          </p:cNvPr>
          <p:cNvSpPr/>
          <p:nvPr/>
        </p:nvSpPr>
        <p:spPr>
          <a:xfrm>
            <a:off x="0" y="784206"/>
            <a:ext cx="4787900" cy="2160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45" tIns="25670" rIns="51345" bIns="25670" rtlCol="0" anchor="ctr"/>
          <a:lstStyle/>
          <a:p>
            <a:pPr marL="402421">
              <a:lnSpc>
                <a:spcPct val="80000"/>
              </a:lnSpc>
              <a:tabLst>
                <a:tab pos="533387" algn="l"/>
              </a:tabLst>
            </a:pPr>
            <a:endParaRPr lang="ru-RU" sz="1400" b="1" dirty="0">
              <a:solidFill>
                <a:prstClr val="white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2037" y="777131"/>
            <a:ext cx="6309203" cy="266598"/>
          </a:xfrm>
          <a:prstGeom prst="rect">
            <a:avLst/>
          </a:prstGeom>
        </p:spPr>
        <p:txBody>
          <a:bodyPr wrap="square" lIns="68568" tIns="34283" rIns="68568" bIns="34283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субъектов МСП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82">
            <a:extLst>
              <a:ext uri="{FF2B5EF4-FFF2-40B4-BE49-F238E27FC236}"/>
            </a:extLst>
          </p:cNvPr>
          <p:cNvSpPr/>
          <p:nvPr/>
        </p:nvSpPr>
        <p:spPr>
          <a:xfrm>
            <a:off x="282625" y="1275646"/>
            <a:ext cx="360000" cy="360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1" tIns="25704" rIns="51411" bIns="25704"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b="1" dirty="0">
                <a:latin typeface="Verdana" pitchFamily="34" charset="0"/>
                <a:ea typeface="Verdana" pitchFamily="34" charset="0"/>
              </a:rPr>
              <a:t> </a:t>
            </a:r>
          </a:p>
        </p:txBody>
      </p:sp>
      <p:sp>
        <p:nvSpPr>
          <p:cNvPr id="84" name="TextBox 16"/>
          <p:cNvSpPr txBox="1">
            <a:spLocks noChangeArrowheads="1"/>
          </p:cNvSpPr>
          <p:nvPr/>
        </p:nvSpPr>
        <p:spPr bwMode="auto">
          <a:xfrm>
            <a:off x="739138" y="1279675"/>
            <a:ext cx="4986000" cy="34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11" tIns="25704" rIns="51411" bIns="25704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Verdana" pitchFamily="34" charset="0"/>
              </a:rPr>
              <a:t>Утвержден перечень товаров, работ, услуг, закупаемых </a:t>
            </a:r>
            <a:r>
              <a:rPr lang="ru-RU" sz="1200" dirty="0" smtClean="0">
                <a:latin typeface="Verdana" pitchFamily="34" charset="0"/>
              </a:rPr>
              <a:t/>
            </a:r>
            <a:br>
              <a:rPr lang="ru-RU" sz="1200" dirty="0" smtClean="0">
                <a:latin typeface="Verdana" pitchFamily="34" charset="0"/>
              </a:rPr>
            </a:br>
            <a:r>
              <a:rPr lang="ru-RU" sz="1200" dirty="0" smtClean="0">
                <a:latin typeface="Verdana" pitchFamily="34" charset="0"/>
              </a:rPr>
              <a:t>у </a:t>
            </a:r>
            <a:r>
              <a:rPr lang="ru-RU" sz="1200" dirty="0">
                <a:latin typeface="Verdana" pitchFamily="34" charset="0"/>
              </a:rPr>
              <a:t>субъектов МСП</a:t>
            </a:r>
          </a:p>
        </p:txBody>
      </p:sp>
      <p:sp>
        <p:nvSpPr>
          <p:cNvPr id="91" name="TextBox 31"/>
          <p:cNvSpPr txBox="1">
            <a:spLocks noChangeArrowheads="1"/>
          </p:cNvSpPr>
          <p:nvPr/>
        </p:nvSpPr>
        <p:spPr bwMode="auto">
          <a:xfrm>
            <a:off x="739139" y="1779662"/>
            <a:ext cx="4986000" cy="64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11" tIns="25704" rIns="51411" bIns="25704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Сформирован и размещен на официальном сайте </a:t>
            </a:r>
            <a:br>
              <a:rPr lang="ru-RU" sz="1200" dirty="0" smtClean="0">
                <a:latin typeface="Verdana" pitchFamily="34" charset="0"/>
                <a:ea typeface="Verdana" pitchFamily="34" charset="0"/>
              </a:rPr>
            </a:br>
            <a:r>
              <a:rPr lang="ru-RU" sz="1200" dirty="0" smtClean="0">
                <a:latin typeface="Verdana" pitchFamily="34" charset="0"/>
                <a:ea typeface="Verdana" pitchFamily="34" charset="0"/>
              </a:rPr>
              <a:t>АО «Корпорация «МСП» перечень объектов, обладающих необходимой инфраструктурой, пригодных для организации производства практически во всех регионах России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92" name="TextBox 33"/>
          <p:cNvSpPr txBox="1">
            <a:spLocks noChangeArrowheads="1"/>
          </p:cNvSpPr>
          <p:nvPr/>
        </p:nvSpPr>
        <p:spPr bwMode="auto">
          <a:xfrm>
            <a:off x="739139" y="3819583"/>
            <a:ext cx="4986000" cy="76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11" tIns="25704" rIns="51411" bIns="25704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Реализация программы партнерства с субъектами МСП </a:t>
            </a:r>
            <a:br>
              <a:rPr lang="ru-RU" sz="1200" dirty="0" smtClean="0">
                <a:latin typeface="Verdana" pitchFamily="34" charset="0"/>
                <a:ea typeface="Verdana" pitchFamily="34" charset="0"/>
              </a:rPr>
            </a:br>
            <a:r>
              <a:rPr lang="ru-RU" sz="1200" dirty="0" smtClean="0">
                <a:latin typeface="Verdana" pitchFamily="34" charset="0"/>
                <a:ea typeface="Verdana" pitchFamily="34" charset="0"/>
              </a:rPr>
              <a:t>и программы повышения качества управления закупочной деятельностью </a:t>
            </a:r>
            <a:r>
              <a:rPr lang="ru-RU" sz="1100" i="1" dirty="0" smtClean="0">
                <a:latin typeface="Verdana" pitchFamily="34" charset="0"/>
                <a:ea typeface="Verdana" pitchFamily="34" charset="0"/>
              </a:rPr>
              <a:t>(п</a:t>
            </a:r>
            <a:r>
              <a:rPr lang="ru-RU" sz="1100" i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о состоянию на 31 декабря 2023 г. соответствие требованиям программы подтвердил 176 субъекта МСП)</a:t>
            </a:r>
            <a:endParaRPr lang="ru-RU" sz="11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94" name="Прямоугольник 93">
            <a:extLst>
              <a:ext uri="{FF2B5EF4-FFF2-40B4-BE49-F238E27FC236}"/>
            </a:extLst>
          </p:cNvPr>
          <p:cNvSpPr/>
          <p:nvPr/>
        </p:nvSpPr>
        <p:spPr>
          <a:xfrm>
            <a:off x="282625" y="2571790"/>
            <a:ext cx="360000" cy="360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1" tIns="25704" rIns="51411" bIns="25704"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b="1" dirty="0">
                <a:latin typeface="Verdana" pitchFamily="34" charset="0"/>
                <a:ea typeface="Verdana" pitchFamily="34" charset="0"/>
              </a:rPr>
              <a:t> </a:t>
            </a:r>
          </a:p>
        </p:txBody>
      </p:sp>
      <p:sp>
        <p:nvSpPr>
          <p:cNvPr id="95" name="Прямоугольник 94">
            <a:extLst>
              <a:ext uri="{FF2B5EF4-FFF2-40B4-BE49-F238E27FC236}"/>
            </a:extLst>
          </p:cNvPr>
          <p:cNvSpPr/>
          <p:nvPr/>
        </p:nvSpPr>
        <p:spPr>
          <a:xfrm>
            <a:off x="296913" y="3939902"/>
            <a:ext cx="360000" cy="360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1" tIns="25704" rIns="51411" bIns="25704"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b="1" dirty="0">
                <a:latin typeface="Verdana" pitchFamily="34" charset="0"/>
                <a:ea typeface="Verdana" pitchFamily="34" charset="0"/>
              </a:rPr>
              <a:t> </a:t>
            </a:r>
          </a:p>
        </p:txBody>
      </p:sp>
      <p:sp>
        <p:nvSpPr>
          <p:cNvPr id="289" name="TextBox 33"/>
          <p:cNvSpPr txBox="1">
            <a:spLocks noChangeArrowheads="1"/>
          </p:cNvSpPr>
          <p:nvPr/>
        </p:nvSpPr>
        <p:spPr bwMode="auto">
          <a:xfrm>
            <a:off x="739139" y="3147814"/>
            <a:ext cx="4986000" cy="49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11" tIns="25704" rIns="51411" bIns="25704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Работает «Единое окно инноваций», </a:t>
            </a: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созданное для приема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инновационных перспективных предложений, которые могут быть применены в интересах ОАО «РЖД» 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90" name="Прямоугольник 289">
            <a:extLst>
              <a:ext uri="{FF2B5EF4-FFF2-40B4-BE49-F238E27FC236}"/>
            </a:extLst>
          </p:cNvPr>
          <p:cNvSpPr/>
          <p:nvPr/>
        </p:nvSpPr>
        <p:spPr>
          <a:xfrm>
            <a:off x="282625" y="1923718"/>
            <a:ext cx="360000" cy="360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1" tIns="25704" rIns="51411" bIns="25704"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b="1" dirty="0">
                <a:latin typeface="Verdana" pitchFamily="34" charset="0"/>
                <a:ea typeface="Verdana" pitchFamily="34" charset="0"/>
              </a:rPr>
              <a:t> </a:t>
            </a:r>
          </a:p>
        </p:txBody>
      </p:sp>
      <p:sp>
        <p:nvSpPr>
          <p:cNvPr id="299" name="TextBox 33"/>
          <p:cNvSpPr txBox="1">
            <a:spLocks noChangeArrowheads="1"/>
          </p:cNvSpPr>
          <p:nvPr/>
        </p:nvSpPr>
        <p:spPr bwMode="auto">
          <a:xfrm>
            <a:off x="739139" y="2545622"/>
            <a:ext cx="4986000" cy="47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11" tIns="25704" rIns="51411" bIns="25704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Участие в обучающих семинарах АО «Корпорация «МСП» </a:t>
            </a:r>
            <a:br>
              <a:rPr lang="ru-RU" sz="1200" dirty="0" smtClean="0">
                <a:latin typeface="Verdana" pitchFamily="34" charset="0"/>
                <a:ea typeface="Verdana" pitchFamily="34" charset="0"/>
              </a:rPr>
            </a:br>
            <a:r>
              <a:rPr lang="ru-RU" sz="1100" i="1" dirty="0" smtClean="0">
                <a:latin typeface="Verdana" pitchFamily="34" charset="0"/>
                <a:ea typeface="Verdana" pitchFamily="34" charset="0"/>
              </a:rPr>
              <a:t>(в 2023 году  </a:t>
            </a:r>
            <a:r>
              <a:rPr lang="ru-RU" sz="1100" i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проведено 36 семинаров, в которых приняли участие 2455 участника)</a:t>
            </a:r>
            <a:endParaRPr lang="ru-RU" sz="11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00" name="Прямоугольник 299">
            <a:extLst>
              <a:ext uri="{FF2B5EF4-FFF2-40B4-BE49-F238E27FC236}"/>
            </a:extLst>
          </p:cNvPr>
          <p:cNvSpPr/>
          <p:nvPr/>
        </p:nvSpPr>
        <p:spPr>
          <a:xfrm>
            <a:off x="282625" y="3219862"/>
            <a:ext cx="360000" cy="360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1" tIns="25704" rIns="51411" bIns="25704"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b="1" dirty="0">
                <a:latin typeface="Verdana" pitchFamily="34" charset="0"/>
                <a:ea typeface="Verdana" pitchFamily="34" charset="0"/>
              </a:rPr>
              <a:t> </a:t>
            </a:r>
          </a:p>
        </p:txBody>
      </p:sp>
      <p:sp>
        <p:nvSpPr>
          <p:cNvPr id="104" name="Номер слайда 9"/>
          <p:cNvSpPr txBox="1">
            <a:spLocks/>
          </p:cNvSpPr>
          <p:nvPr/>
        </p:nvSpPr>
        <p:spPr>
          <a:xfrm>
            <a:off x="8572517" y="4822856"/>
            <a:ext cx="538224" cy="274637"/>
          </a:xfrm>
          <a:prstGeom prst="rect">
            <a:avLst/>
          </a:prstGeom>
        </p:spPr>
        <p:txBody>
          <a:bodyPr vert="horz" lIns="90957" tIns="45478" rIns="90957" bIns="45478" rtlCol="0" anchor="ctr"/>
          <a:lstStyle>
            <a:defPPr>
              <a:defRPr lang="ru-RU"/>
            </a:defPPr>
            <a:lvl1pPr marL="0" algn="r" defTabSz="914060" rtl="0" eaLnBrk="1" fontAlgn="auto" latinLnBrk="0" hangingPunct="1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3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0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0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58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78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3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5C0FD2D-CA1C-4168-BEA4-AC8F99A02423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17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0" name="Рисунок 69" descr="20230616_112819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t="1653"/>
          <a:stretch>
            <a:fillRect/>
          </a:stretch>
        </p:blipFill>
        <p:spPr>
          <a:xfrm>
            <a:off x="5724166" y="793756"/>
            <a:ext cx="3420000" cy="4349898"/>
          </a:xfrm>
          <a:prstGeom prst="rect">
            <a:avLst/>
          </a:prstGeom>
        </p:spPr>
      </p:pic>
      <p:cxnSp>
        <p:nvCxnSpPr>
          <p:cNvPr id="63" name="Прямая соединительная линия 62"/>
          <p:cNvCxnSpPr/>
          <p:nvPr/>
        </p:nvCxnSpPr>
        <p:spPr>
          <a:xfrm flipH="1">
            <a:off x="5" y="750643"/>
            <a:ext cx="9143997" cy="0"/>
          </a:xfrm>
          <a:prstGeom prst="line">
            <a:avLst/>
          </a:prstGeom>
          <a:ln w="28575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5796136" y="1304156"/>
            <a:ext cx="3347864" cy="61093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итогам 2018-2022 года </a:t>
            </a:r>
            <a:br>
              <a:rPr lang="ru-RU" sz="11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1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ОАО «РЖД» занимает первую строчку в рейтинге лояльности крупнейших заказчиков к субъектам МСП </a:t>
            </a:r>
            <a:endParaRPr lang="ru-RU" sz="11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Номер слайда 9"/>
          <p:cNvSpPr txBox="1">
            <a:spLocks/>
          </p:cNvSpPr>
          <p:nvPr/>
        </p:nvSpPr>
        <p:spPr>
          <a:xfrm>
            <a:off x="8604448" y="4876007"/>
            <a:ext cx="538224" cy="274637"/>
          </a:xfrm>
          <a:prstGeom prst="rect">
            <a:avLst/>
          </a:prstGeom>
        </p:spPr>
        <p:txBody>
          <a:bodyPr vert="horz" lIns="90957" tIns="45478" rIns="90957" bIns="45478" rtlCol="0" anchor="ctr"/>
          <a:lstStyle>
            <a:defPPr>
              <a:defRPr lang="ru-RU"/>
            </a:defPPr>
            <a:lvl1pPr marL="0" algn="r" defTabSz="914060" rtl="0" eaLnBrk="1" fontAlgn="auto" latinLnBrk="0" hangingPunct="1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3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0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0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58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78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3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5C0FD2D-CA1C-4168-BEA4-AC8F99A02423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17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289" y="192642"/>
            <a:ext cx="6985024" cy="5355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80000"/>
              </a:lnSpc>
              <a:tabLst>
                <a:tab pos="533387" algn="l"/>
              </a:tabLst>
            </a:pP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b="1" dirty="0" smtClean="0">
                <a:latin typeface="Verdana" pitchFamily="34" charset="0"/>
                <a:cs typeface="+mn-cs"/>
              </a:rPr>
              <a:t>по взаимодействию </a:t>
            </a:r>
            <a:br>
              <a:rPr lang="ru-RU" b="1" dirty="0" smtClean="0">
                <a:latin typeface="Verdana" pitchFamily="34" charset="0"/>
                <a:cs typeface="+mn-cs"/>
              </a:rPr>
            </a:br>
            <a:r>
              <a:rPr lang="ru-RU" b="1" dirty="0" smtClean="0">
                <a:latin typeface="Verdana" pitchFamily="34" charset="0"/>
                <a:cs typeface="+mn-cs"/>
              </a:rPr>
              <a:t>с субъектами МСП </a:t>
            </a:r>
            <a:endParaRPr lang="ru-RU" b="1" dirty="0">
              <a:latin typeface="Verdana" pitchFamily="34" charset="0"/>
              <a:ea typeface="Verdan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4"/>
          <p:cNvSpPr>
            <a:spLocks noChangeArrowheads="1"/>
          </p:cNvSpPr>
          <p:nvPr/>
        </p:nvSpPr>
        <p:spPr bwMode="auto">
          <a:xfrm>
            <a:off x="395288" y="411164"/>
            <a:ext cx="3894138" cy="51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latin typeface="Verdana" pitchFamily="34" charset="0"/>
              </a:rPr>
              <a:t>Программа партнерства </a:t>
            </a:r>
            <a:r>
              <a:rPr lang="en-US" b="1" dirty="0">
                <a:latin typeface="Verdana" pitchFamily="34" charset="0"/>
              </a:rPr>
              <a:t/>
            </a:r>
            <a:br>
              <a:rPr lang="en-US" b="1" dirty="0">
                <a:latin typeface="Verdana" pitchFamily="34" charset="0"/>
              </a:rPr>
            </a:br>
            <a:r>
              <a:rPr lang="ru-RU" b="1" dirty="0">
                <a:latin typeface="Verdana" pitchFamily="34" charset="0"/>
              </a:rPr>
              <a:t>ОАО «РЖД»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0" y="987574"/>
            <a:ext cx="1691680" cy="192152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>
              <a:defRPr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132" name="Прямоугольник 6"/>
          <p:cNvSpPr>
            <a:spLocks noChangeArrowheads="1"/>
          </p:cNvSpPr>
          <p:nvPr/>
        </p:nvSpPr>
        <p:spPr bwMode="auto">
          <a:xfrm>
            <a:off x="395289" y="915567"/>
            <a:ext cx="4572000" cy="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>
                <a:solidFill>
                  <a:schemeClr val="bg1"/>
                </a:solidFill>
                <a:latin typeface="Verdana" pitchFamily="34" charset="0"/>
              </a:rPr>
              <a:t>Основная цель</a:t>
            </a:r>
            <a:r>
              <a:rPr lang="ru-RU" sz="1200" dirty="0">
                <a:solidFill>
                  <a:schemeClr val="bg1"/>
                </a:solidFill>
                <a:latin typeface="Verdana" pitchFamily="34" charset="0"/>
              </a:rPr>
              <a:t>: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1100" dirty="0">
                <a:latin typeface="Verdana" pitchFamily="34" charset="0"/>
              </a:rPr>
              <a:t>поиск и создание перечня партнеров среди субъектов МСП, производящих и реализующих высокотехнологичную продукцию, осуществляющих научно-исследовательские, </a:t>
            </a:r>
            <a:r>
              <a:rPr lang="ru-RU" sz="1100" dirty="0" smtClean="0">
                <a:latin typeface="Verdana" pitchFamily="34" charset="0"/>
              </a:rPr>
              <a:t>опытно-конструкторские </a:t>
            </a:r>
            <a:r>
              <a:rPr lang="ru-RU" sz="1100" dirty="0">
                <a:latin typeface="Verdana" pitchFamily="34" charset="0"/>
              </a:rPr>
              <a:t/>
            </a:r>
            <a:br>
              <a:rPr lang="ru-RU" sz="1100" dirty="0">
                <a:latin typeface="Verdana" pitchFamily="34" charset="0"/>
              </a:rPr>
            </a:br>
            <a:r>
              <a:rPr lang="ru-RU" sz="1100" dirty="0">
                <a:latin typeface="Verdana" pitchFamily="34" charset="0"/>
              </a:rPr>
              <a:t>и технологические работы</a:t>
            </a:r>
            <a:r>
              <a:rPr lang="ru-RU" sz="1600" b="1" dirty="0">
                <a:latin typeface="Verdana" pitchFamily="34" charset="0"/>
              </a:rPr>
              <a:t> </a:t>
            </a:r>
            <a:endParaRPr lang="ru-RU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8133" name="Рисунок 7" descr="Изображение выглядит как текст, оружие, снимок экрана&#10;&#10;Автоматически созданное описание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0" y="390918"/>
            <a:ext cx="3541713" cy="454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9"/>
          <p:cNvSpPr txBox="1">
            <a:spLocks noChangeArrowheads="1"/>
          </p:cNvSpPr>
          <p:nvPr/>
        </p:nvSpPr>
        <p:spPr bwMode="auto">
          <a:xfrm>
            <a:off x="5253980" y="943382"/>
            <a:ext cx="3238500" cy="80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Verdana" pitchFamily="34" charset="0"/>
              </a:rPr>
              <a:t>Чтобы стать участником </a:t>
            </a:r>
            <a:r>
              <a:rPr lang="ru-RU" sz="1200" dirty="0" smtClean="0">
                <a:latin typeface="Verdana" pitchFamily="34" charset="0"/>
              </a:rPr>
              <a:t>необходимо направить документы, подтверждающие соответствие субъекта МСП требованиям программы*: </a:t>
            </a:r>
            <a:endParaRPr lang="ru-RU" sz="1200" dirty="0">
              <a:latin typeface="Verdana" pitchFamily="34" charset="0"/>
            </a:endParaRPr>
          </a:p>
        </p:txBody>
      </p:sp>
      <p:grpSp>
        <p:nvGrpSpPr>
          <p:cNvPr id="2" name="Группа 58"/>
          <p:cNvGrpSpPr>
            <a:grpSpLocks/>
          </p:cNvGrpSpPr>
          <p:nvPr/>
        </p:nvGrpSpPr>
        <p:grpSpPr bwMode="auto">
          <a:xfrm>
            <a:off x="5428476" y="3113143"/>
            <a:ext cx="2625725" cy="782638"/>
            <a:chOff x="7513398" y="4741477"/>
            <a:chExt cx="3500499" cy="1042882"/>
          </a:xfrm>
        </p:grpSpPr>
        <p:grpSp>
          <p:nvGrpSpPr>
            <p:cNvPr id="3" name="Группа 53"/>
            <p:cNvGrpSpPr>
              <a:grpSpLocks/>
            </p:cNvGrpSpPr>
            <p:nvPr/>
          </p:nvGrpSpPr>
          <p:grpSpPr bwMode="auto">
            <a:xfrm>
              <a:off x="7513398" y="4741477"/>
              <a:ext cx="399003" cy="365950"/>
              <a:chOff x="12478590" y="2309393"/>
              <a:chExt cx="399003" cy="365950"/>
            </a:xfrm>
          </p:grpSpPr>
          <p:sp>
            <p:nvSpPr>
              <p:cNvPr id="48161" name="Полилиния: фигура 54"/>
              <p:cNvSpPr>
                <a:spLocks/>
              </p:cNvSpPr>
              <p:nvPr/>
            </p:nvSpPr>
            <p:spPr bwMode="auto">
              <a:xfrm>
                <a:off x="12478590" y="2420551"/>
                <a:ext cx="240000" cy="254792"/>
              </a:xfrm>
              <a:custGeom>
                <a:avLst/>
                <a:gdLst>
                  <a:gd name="T0" fmla="*/ 222495 w 258794"/>
                  <a:gd name="T1" fmla="*/ 254643 h 254793"/>
                  <a:gd name="T2" fmla="*/ -76 w 258794"/>
                  <a:gd name="T3" fmla="*/ 254643 h 254793"/>
                  <a:gd name="T4" fmla="*/ -76 w 258794"/>
                  <a:gd name="T5" fmla="*/ -149 h 254793"/>
                  <a:gd name="T6" fmla="*/ 222495 w 258794"/>
                  <a:gd name="T7" fmla="*/ -149 h 254793"/>
                  <a:gd name="T8" fmla="*/ 16308 w 258794"/>
                  <a:gd name="T9" fmla="*/ 235593 h 254793"/>
                  <a:gd name="T10" fmla="*/ 206112 w 258794"/>
                  <a:gd name="T11" fmla="*/ 235593 h 254793"/>
                  <a:gd name="T12" fmla="*/ 206112 w 258794"/>
                  <a:gd name="T13" fmla="*/ 18901 h 254793"/>
                  <a:gd name="T14" fmla="*/ 16308 w 258794"/>
                  <a:gd name="T15" fmla="*/ 18901 h 2547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8794"/>
                  <a:gd name="T25" fmla="*/ 0 h 254793"/>
                  <a:gd name="T26" fmla="*/ 258794 w 258794"/>
                  <a:gd name="T27" fmla="*/ 254793 h 2547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8794" h="254793">
                    <a:moveTo>
                      <a:pt x="258706" y="254645"/>
                    </a:moveTo>
                    <a:lnTo>
                      <a:pt x="-88" y="254645"/>
                    </a:lnTo>
                    <a:lnTo>
                      <a:pt x="-88" y="-149"/>
                    </a:lnTo>
                    <a:lnTo>
                      <a:pt x="258706" y="-149"/>
                    </a:lnTo>
                    <a:close/>
                    <a:moveTo>
                      <a:pt x="18962" y="235595"/>
                    </a:moveTo>
                    <a:lnTo>
                      <a:pt x="239656" y="235595"/>
                    </a:lnTo>
                    <a:lnTo>
                      <a:pt x="239656" y="18901"/>
                    </a:lnTo>
                    <a:lnTo>
                      <a:pt x="18962" y="18901"/>
                    </a:lnTo>
                    <a:close/>
                  </a:path>
                </a:pathLst>
              </a:custGeom>
              <a:solidFill>
                <a:srgbClr val="394A58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48162" name="Полилиния: фигура 55"/>
              <p:cNvSpPr>
                <a:spLocks/>
              </p:cNvSpPr>
              <p:nvPr/>
            </p:nvSpPr>
            <p:spPr bwMode="auto">
              <a:xfrm>
                <a:off x="12512881" y="2309393"/>
                <a:ext cx="364712" cy="330517"/>
              </a:xfrm>
              <a:custGeom>
                <a:avLst/>
                <a:gdLst>
                  <a:gd name="T0" fmla="*/ 221368 w 364712"/>
                  <a:gd name="T1" fmla="*/ 143583 h 330517"/>
                  <a:gd name="T2" fmla="*/ 132500 w 364712"/>
                  <a:gd name="T3" fmla="*/ 291030 h 330517"/>
                  <a:gd name="T4" fmla="*/ 2198 w 364712"/>
                  <a:gd name="T5" fmla="*/ 171110 h 330517"/>
                  <a:gd name="T6" fmla="*/ -88 w 364712"/>
                  <a:gd name="T7" fmla="*/ 169586 h 330517"/>
                  <a:gd name="T8" fmla="*/ 77826 w 364712"/>
                  <a:gd name="T9" fmla="*/ 246739 h 330517"/>
                  <a:gd name="T10" fmla="*/ 136024 w 364712"/>
                  <a:gd name="T11" fmla="*/ 330368 h 330517"/>
                  <a:gd name="T12" fmla="*/ 364624 w 364712"/>
                  <a:gd name="T13" fmla="*/ -149 h 330517"/>
                  <a:gd name="T14" fmla="*/ 221368 w 364712"/>
                  <a:gd name="T15" fmla="*/ 143583 h 3305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4712"/>
                  <a:gd name="T25" fmla="*/ 0 h 330517"/>
                  <a:gd name="T26" fmla="*/ 364712 w 364712"/>
                  <a:gd name="T27" fmla="*/ 330517 h 3305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4712" h="330517">
                    <a:moveTo>
                      <a:pt x="221368" y="143583"/>
                    </a:moveTo>
                    <a:cubicBezTo>
                      <a:pt x="186030" y="189056"/>
                      <a:pt x="156198" y="238547"/>
                      <a:pt x="132500" y="291030"/>
                    </a:cubicBezTo>
                    <a:cubicBezTo>
                      <a:pt x="97210" y="243024"/>
                      <a:pt x="52960" y="202305"/>
                      <a:pt x="2198" y="171110"/>
                    </a:cubicBezTo>
                    <a:lnTo>
                      <a:pt x="-88" y="169586"/>
                    </a:lnTo>
                    <a:cubicBezTo>
                      <a:pt x="27721" y="193380"/>
                      <a:pt x="53761" y="219164"/>
                      <a:pt x="77826" y="246739"/>
                    </a:cubicBezTo>
                    <a:cubicBezTo>
                      <a:pt x="99686" y="272828"/>
                      <a:pt x="119155" y="300812"/>
                      <a:pt x="136024" y="330368"/>
                    </a:cubicBezTo>
                    <a:cubicBezTo>
                      <a:pt x="190602" y="206543"/>
                      <a:pt x="273184" y="98720"/>
                      <a:pt x="364624" y="-149"/>
                    </a:cubicBezTo>
                    <a:cubicBezTo>
                      <a:pt x="310094" y="40494"/>
                      <a:pt x="261830" y="88919"/>
                      <a:pt x="221368" y="143583"/>
                    </a:cubicBezTo>
                    <a:close/>
                  </a:path>
                </a:pathLst>
              </a:custGeom>
              <a:solidFill>
                <a:srgbClr val="E21A1A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48160" name="TextBox 25"/>
            <p:cNvSpPr txBox="1">
              <a:spLocks noChangeArrowheads="1"/>
            </p:cNvSpPr>
            <p:nvPr/>
          </p:nvSpPr>
          <p:spPr bwMode="auto">
            <a:xfrm>
              <a:off x="8006333" y="4758437"/>
              <a:ext cx="3007564" cy="1025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sz="1100" dirty="0">
                  <a:latin typeface="Verdana" pitchFamily="34" charset="0"/>
                </a:rPr>
                <a:t>Документы, подтверждающие полномочия лица, подписавшего заявку </a:t>
              </a:r>
              <a:br>
                <a:rPr lang="ru-RU" sz="1100" dirty="0">
                  <a:latin typeface="Verdana" pitchFamily="34" charset="0"/>
                </a:rPr>
              </a:br>
              <a:r>
                <a:rPr lang="ru-RU" sz="1100" dirty="0">
                  <a:latin typeface="Verdana" pitchFamily="34" charset="0"/>
                </a:rPr>
                <a:t>от имени субъекта МСП</a:t>
              </a:r>
            </a:p>
          </p:txBody>
        </p:sp>
      </p:grpSp>
      <p:sp>
        <p:nvSpPr>
          <p:cNvPr id="48137" name="TextBox 103"/>
          <p:cNvSpPr txBox="1">
            <a:spLocks noChangeArrowheads="1"/>
          </p:cNvSpPr>
          <p:nvPr/>
        </p:nvSpPr>
        <p:spPr bwMode="auto">
          <a:xfrm>
            <a:off x="539751" y="1851026"/>
            <a:ext cx="31670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r>
              <a:rPr lang="ru-RU" sz="1600" dirty="0">
                <a:latin typeface="Verdana" pitchFamily="34" charset="0"/>
              </a:rPr>
              <a:t>Мероприятия программы</a:t>
            </a:r>
          </a:p>
        </p:txBody>
      </p:sp>
      <p:sp>
        <p:nvSpPr>
          <p:cNvPr id="48138" name="Прямоугольник 57"/>
          <p:cNvSpPr>
            <a:spLocks noChangeArrowheads="1"/>
          </p:cNvSpPr>
          <p:nvPr/>
        </p:nvSpPr>
        <p:spPr bwMode="auto">
          <a:xfrm>
            <a:off x="683568" y="2217044"/>
            <a:ext cx="3570288" cy="24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pPr marL="169859" indent="-169859">
              <a:spcAft>
                <a:spcPts val="200"/>
              </a:spcAft>
            </a:pPr>
            <a:r>
              <a:rPr lang="ru-RU" sz="1100" dirty="0">
                <a:latin typeface="Verdana" pitchFamily="34" charset="0"/>
              </a:rPr>
              <a:t>совершенствование системы закупок</a:t>
            </a:r>
          </a:p>
        </p:txBody>
      </p:sp>
      <p:sp>
        <p:nvSpPr>
          <p:cNvPr id="48139" name="Прямоугольник 58"/>
          <p:cNvSpPr>
            <a:spLocks noChangeArrowheads="1"/>
          </p:cNvSpPr>
          <p:nvPr/>
        </p:nvSpPr>
        <p:spPr bwMode="auto">
          <a:xfrm>
            <a:off x="666750" y="2597150"/>
            <a:ext cx="4565650" cy="58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pPr>
              <a:spcAft>
                <a:spcPts val="200"/>
              </a:spcAft>
            </a:pPr>
            <a:r>
              <a:rPr lang="ru-RU" sz="1100" dirty="0">
                <a:latin typeface="Verdana" pitchFamily="34" charset="0"/>
                <a:ea typeface="Verdana" pitchFamily="34" charset="0"/>
                <a:cs typeface="Vani"/>
              </a:rPr>
              <a:t>привлечение при необходимости субъектов МСП </a:t>
            </a:r>
            <a:br>
              <a:rPr lang="ru-RU" sz="1100" dirty="0">
                <a:latin typeface="Verdana" pitchFamily="34" charset="0"/>
                <a:ea typeface="Verdana" pitchFamily="34" charset="0"/>
                <a:cs typeface="Vani"/>
              </a:rPr>
            </a:br>
            <a:r>
              <a:rPr lang="ru-RU" sz="1100" dirty="0">
                <a:latin typeface="Verdana" pitchFamily="34" charset="0"/>
                <a:ea typeface="Verdana" pitchFamily="34" charset="0"/>
                <a:cs typeface="Vani"/>
              </a:rPr>
              <a:t>к разработке и реализации программ инновационного развития</a:t>
            </a:r>
          </a:p>
        </p:txBody>
      </p:sp>
      <p:sp>
        <p:nvSpPr>
          <p:cNvPr id="48140" name="Прямоугольник 59"/>
          <p:cNvSpPr>
            <a:spLocks noChangeArrowheads="1"/>
          </p:cNvSpPr>
          <p:nvPr/>
        </p:nvSpPr>
        <p:spPr bwMode="auto">
          <a:xfrm>
            <a:off x="683568" y="3151242"/>
            <a:ext cx="4633913" cy="41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pPr>
              <a:spcAft>
                <a:spcPts val="200"/>
              </a:spcAft>
            </a:pPr>
            <a:r>
              <a:rPr lang="ru-RU" sz="1100" dirty="0">
                <a:latin typeface="Verdana" pitchFamily="34" charset="0"/>
              </a:rPr>
              <a:t>организационная, информационная и методологическая поддержка субъектов МСП</a:t>
            </a:r>
          </a:p>
        </p:txBody>
      </p:sp>
      <p:sp>
        <p:nvSpPr>
          <p:cNvPr id="48141" name="Прямоугольник 59"/>
          <p:cNvSpPr>
            <a:spLocks noChangeArrowheads="1"/>
          </p:cNvSpPr>
          <p:nvPr/>
        </p:nvSpPr>
        <p:spPr bwMode="auto">
          <a:xfrm>
            <a:off x="683569" y="3613771"/>
            <a:ext cx="4221163" cy="24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pPr marL="169859" indent="-169859">
              <a:spcAft>
                <a:spcPts val="200"/>
              </a:spcAft>
            </a:pPr>
            <a:r>
              <a:rPr lang="ru-RU" sz="1100" dirty="0">
                <a:latin typeface="Verdana" pitchFamily="34" charset="0"/>
              </a:rPr>
              <a:t>обеспечение мер содействия субъектам МСП</a:t>
            </a:r>
          </a:p>
        </p:txBody>
      </p:sp>
      <p:sp>
        <p:nvSpPr>
          <p:cNvPr id="48142" name="Прямоугольник 59"/>
          <p:cNvSpPr>
            <a:spLocks noChangeArrowheads="1"/>
          </p:cNvSpPr>
          <p:nvPr/>
        </p:nvSpPr>
        <p:spPr bwMode="auto">
          <a:xfrm>
            <a:off x="683569" y="4017243"/>
            <a:ext cx="4492625" cy="57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pPr>
              <a:spcAft>
                <a:spcPts val="200"/>
              </a:spcAft>
            </a:pPr>
            <a:r>
              <a:rPr lang="ru-RU" sz="1100" dirty="0">
                <a:latin typeface="Verdana" pitchFamily="34" charset="0"/>
              </a:rPr>
              <a:t>возможность авансирования по договору, заключаемому </a:t>
            </a:r>
            <a:br>
              <a:rPr lang="ru-RU" sz="1100" dirty="0">
                <a:latin typeface="Verdana" pitchFamily="34" charset="0"/>
              </a:rPr>
            </a:br>
            <a:r>
              <a:rPr lang="ru-RU" sz="1100" dirty="0">
                <a:latin typeface="Verdana" pitchFamily="34" charset="0"/>
              </a:rPr>
              <a:t>с субъектом </a:t>
            </a:r>
            <a:r>
              <a:rPr lang="ru-RU" sz="1100" dirty="0" smtClean="0">
                <a:latin typeface="Verdana" pitchFamily="34" charset="0"/>
              </a:rPr>
              <a:t>МСП - участником </a:t>
            </a:r>
            <a:r>
              <a:rPr lang="ru-RU" sz="1100" dirty="0">
                <a:latin typeface="Verdana" pitchFamily="34" charset="0"/>
              </a:rPr>
              <a:t>программы партнерства, </a:t>
            </a:r>
            <a:r>
              <a:rPr lang="ru-RU" sz="1100" dirty="0" smtClean="0">
                <a:latin typeface="Verdana" pitchFamily="34" charset="0"/>
              </a:rPr>
              <a:t/>
            </a:r>
            <a:br>
              <a:rPr lang="ru-RU" sz="1100" dirty="0" smtClean="0">
                <a:latin typeface="Verdana" pitchFamily="34" charset="0"/>
              </a:rPr>
            </a:br>
            <a:r>
              <a:rPr lang="ru-RU" sz="1100" dirty="0" smtClean="0">
                <a:latin typeface="Verdana" pitchFamily="34" charset="0"/>
              </a:rPr>
              <a:t>в </a:t>
            </a:r>
            <a:r>
              <a:rPr lang="ru-RU" sz="1100" dirty="0">
                <a:latin typeface="Verdana" pitchFamily="34" charset="0"/>
              </a:rPr>
              <a:t>размере не менее 30%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79438" y="2211388"/>
            <a:ext cx="0" cy="2089150"/>
          </a:xfrm>
          <a:prstGeom prst="line">
            <a:avLst/>
          </a:prstGeom>
          <a:ln w="19050">
            <a:solidFill>
              <a:srgbClr val="394A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>
            <a:extLst>
              <a:ext uri="{FF2B5EF4-FFF2-40B4-BE49-F238E27FC236}"/>
            </a:extLst>
          </p:cNvPr>
          <p:cNvSpPr/>
          <p:nvPr/>
        </p:nvSpPr>
        <p:spPr>
          <a:xfrm>
            <a:off x="539750" y="2301876"/>
            <a:ext cx="79375" cy="79375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>
              <a:defRPr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Овал 37">
            <a:extLst>
              <a:ext uri="{FF2B5EF4-FFF2-40B4-BE49-F238E27FC236}"/>
            </a:extLst>
          </p:cNvPr>
          <p:cNvSpPr/>
          <p:nvPr/>
        </p:nvSpPr>
        <p:spPr>
          <a:xfrm>
            <a:off x="539750" y="2689225"/>
            <a:ext cx="79375" cy="79375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>
              <a:defRPr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Овал 38">
            <a:extLst>
              <a:ext uri="{FF2B5EF4-FFF2-40B4-BE49-F238E27FC236}"/>
            </a:extLst>
          </p:cNvPr>
          <p:cNvSpPr/>
          <p:nvPr/>
        </p:nvSpPr>
        <p:spPr>
          <a:xfrm>
            <a:off x="539750" y="3236914"/>
            <a:ext cx="79375" cy="79375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>
              <a:defRPr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/>
            </a:extLst>
          </p:cNvPr>
          <p:cNvSpPr/>
          <p:nvPr/>
        </p:nvSpPr>
        <p:spPr>
          <a:xfrm>
            <a:off x="539750" y="4106864"/>
            <a:ext cx="79375" cy="79375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>
              <a:defRPr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/>
            </a:extLst>
          </p:cNvPr>
          <p:cNvSpPr/>
          <p:nvPr/>
        </p:nvSpPr>
        <p:spPr>
          <a:xfrm>
            <a:off x="539750" y="3697288"/>
            <a:ext cx="79375" cy="79375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>
              <a:defRPr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149" name="TextBox 41"/>
          <p:cNvSpPr txBox="1">
            <a:spLocks noChangeArrowheads="1"/>
          </p:cNvSpPr>
          <p:nvPr/>
        </p:nvSpPr>
        <p:spPr bwMode="auto">
          <a:xfrm>
            <a:off x="5292080" y="4083918"/>
            <a:ext cx="3168352" cy="61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9" tIns="34285" rIns="68569" bIns="34285">
            <a:spAutoFit/>
          </a:bodyPr>
          <a:lstStyle/>
          <a:p>
            <a:pPr algn="ctr" defTabSz="1304893">
              <a:lnSpc>
                <a:spcPct val="80000"/>
              </a:lnSpc>
            </a:pPr>
            <a:r>
              <a:rPr lang="ru-RU" sz="800" dirty="0" smtClean="0">
                <a:solidFill>
                  <a:srgbClr val="E21A1A"/>
                </a:solidFill>
                <a:latin typeface="Verdana" pitchFamily="34" charset="0"/>
              </a:rPr>
              <a:t> * </a:t>
            </a:r>
            <a:r>
              <a:rPr lang="ru-RU" sz="1100" dirty="0" smtClean="0">
                <a:solidFill>
                  <a:srgbClr val="E21A1A"/>
                </a:solidFill>
                <a:latin typeface="Verdana" pitchFamily="34" charset="0"/>
              </a:rPr>
              <a:t>Адрес </a:t>
            </a:r>
            <a:r>
              <a:rPr lang="ru-RU" sz="1100" dirty="0">
                <a:solidFill>
                  <a:srgbClr val="E21A1A"/>
                </a:solidFill>
                <a:latin typeface="Verdana" pitchFamily="34" charset="0"/>
              </a:rPr>
              <a:t>электронной почты </a:t>
            </a:r>
            <a:r>
              <a:rPr lang="ru-RU" sz="1100" dirty="0" smtClean="0">
                <a:solidFill>
                  <a:srgbClr val="E21A1A"/>
                </a:solidFill>
                <a:latin typeface="Verdana" pitchFamily="34" charset="0"/>
              </a:rPr>
              <a:t/>
            </a:r>
            <a:br>
              <a:rPr lang="ru-RU" sz="1100" dirty="0" smtClean="0">
                <a:solidFill>
                  <a:srgbClr val="E21A1A"/>
                </a:solidFill>
                <a:latin typeface="Verdana" pitchFamily="34" charset="0"/>
              </a:rPr>
            </a:br>
            <a:r>
              <a:rPr lang="ru-RU" sz="1100" dirty="0" smtClean="0">
                <a:solidFill>
                  <a:srgbClr val="E21A1A"/>
                </a:solidFill>
                <a:latin typeface="Verdana" pitchFamily="34" charset="0"/>
              </a:rPr>
              <a:t>для направления указанных документов </a:t>
            </a:r>
            <a:r>
              <a:rPr lang="en-US" sz="1100" dirty="0" smtClean="0">
                <a:latin typeface="Verdana" pitchFamily="34" charset="0"/>
                <a:hlinkClick r:id="rId3"/>
              </a:rPr>
              <a:t>ShavykinaMA@center.rzd</a:t>
            </a:r>
            <a:r>
              <a:rPr lang="ru-RU" sz="1100" dirty="0" smtClean="0">
                <a:latin typeface="Verdana" pitchFamily="34" charset="0"/>
                <a:hlinkClick r:id="rId3"/>
              </a:rPr>
              <a:t>.</a:t>
            </a:r>
            <a:r>
              <a:rPr lang="en-US" sz="1100" dirty="0" err="1" smtClean="0">
                <a:latin typeface="Verdana" pitchFamily="34" charset="0"/>
                <a:hlinkClick r:id="rId3"/>
              </a:rPr>
              <a:t>ru</a:t>
            </a:r>
            <a:endParaRPr lang="en-US" sz="1100" dirty="0" smtClean="0">
              <a:latin typeface="Verdana" pitchFamily="34" charset="0"/>
            </a:endParaRPr>
          </a:p>
          <a:p>
            <a:pPr algn="ctr" defTabSz="1304893">
              <a:lnSpc>
                <a:spcPct val="80000"/>
              </a:lnSpc>
            </a:pPr>
            <a:endParaRPr lang="ru-RU" sz="1100" dirty="0">
              <a:solidFill>
                <a:srgbClr val="A6A6A6"/>
              </a:solidFill>
              <a:latin typeface="Verdana" pitchFamily="34" charset="0"/>
            </a:endParaRPr>
          </a:p>
        </p:txBody>
      </p:sp>
      <p:grpSp>
        <p:nvGrpSpPr>
          <p:cNvPr id="4" name="Группа 58"/>
          <p:cNvGrpSpPr>
            <a:grpSpLocks/>
          </p:cNvGrpSpPr>
          <p:nvPr/>
        </p:nvGrpSpPr>
        <p:grpSpPr bwMode="auto">
          <a:xfrm>
            <a:off x="5470004" y="1879485"/>
            <a:ext cx="3024831" cy="1142877"/>
            <a:chOff x="7513399" y="4665280"/>
            <a:chExt cx="3585765" cy="1523824"/>
          </a:xfrm>
        </p:grpSpPr>
        <p:grpSp>
          <p:nvGrpSpPr>
            <p:cNvPr id="5" name="Группа 53"/>
            <p:cNvGrpSpPr>
              <a:grpSpLocks/>
            </p:cNvGrpSpPr>
            <p:nvPr/>
          </p:nvGrpSpPr>
          <p:grpSpPr bwMode="auto">
            <a:xfrm>
              <a:off x="7513399" y="4741477"/>
              <a:ext cx="399002" cy="365560"/>
              <a:chOff x="12478591" y="2309393"/>
              <a:chExt cx="399002" cy="365560"/>
            </a:xfrm>
          </p:grpSpPr>
          <p:sp>
            <p:nvSpPr>
              <p:cNvPr id="48157" name="Полилиния: фигура 54"/>
              <p:cNvSpPr>
                <a:spLocks/>
              </p:cNvSpPr>
              <p:nvPr/>
            </p:nvSpPr>
            <p:spPr bwMode="auto">
              <a:xfrm>
                <a:off x="12478591" y="2420553"/>
                <a:ext cx="226227" cy="254400"/>
              </a:xfrm>
              <a:custGeom>
                <a:avLst/>
                <a:gdLst>
                  <a:gd name="T0" fmla="*/ 197691 w 258794"/>
                  <a:gd name="T1" fmla="*/ 253860 h 254793"/>
                  <a:gd name="T2" fmla="*/ -67 w 258794"/>
                  <a:gd name="T3" fmla="*/ 253860 h 254793"/>
                  <a:gd name="T4" fmla="*/ -67 w 258794"/>
                  <a:gd name="T5" fmla="*/ -149 h 254793"/>
                  <a:gd name="T6" fmla="*/ 197691 w 258794"/>
                  <a:gd name="T7" fmla="*/ -149 h 254793"/>
                  <a:gd name="T8" fmla="*/ 14490 w 258794"/>
                  <a:gd name="T9" fmla="*/ 234869 h 254793"/>
                  <a:gd name="T10" fmla="*/ 183134 w 258794"/>
                  <a:gd name="T11" fmla="*/ 234869 h 254793"/>
                  <a:gd name="T12" fmla="*/ 183134 w 258794"/>
                  <a:gd name="T13" fmla="*/ 18843 h 254793"/>
                  <a:gd name="T14" fmla="*/ 14490 w 258794"/>
                  <a:gd name="T15" fmla="*/ 18843 h 2547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8794"/>
                  <a:gd name="T25" fmla="*/ 0 h 254793"/>
                  <a:gd name="T26" fmla="*/ 258794 w 258794"/>
                  <a:gd name="T27" fmla="*/ 254793 h 2547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8794" h="254793">
                    <a:moveTo>
                      <a:pt x="258706" y="254645"/>
                    </a:moveTo>
                    <a:lnTo>
                      <a:pt x="-88" y="254645"/>
                    </a:lnTo>
                    <a:lnTo>
                      <a:pt x="-88" y="-149"/>
                    </a:lnTo>
                    <a:lnTo>
                      <a:pt x="258706" y="-149"/>
                    </a:lnTo>
                    <a:close/>
                    <a:moveTo>
                      <a:pt x="18962" y="235595"/>
                    </a:moveTo>
                    <a:lnTo>
                      <a:pt x="239656" y="235595"/>
                    </a:lnTo>
                    <a:lnTo>
                      <a:pt x="239656" y="18901"/>
                    </a:lnTo>
                    <a:lnTo>
                      <a:pt x="18962" y="18901"/>
                    </a:lnTo>
                    <a:close/>
                  </a:path>
                </a:pathLst>
              </a:custGeom>
              <a:solidFill>
                <a:srgbClr val="394A58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48158" name="Полилиния: фигура 55"/>
              <p:cNvSpPr>
                <a:spLocks/>
              </p:cNvSpPr>
              <p:nvPr/>
            </p:nvSpPr>
            <p:spPr bwMode="auto">
              <a:xfrm>
                <a:off x="12512881" y="2309393"/>
                <a:ext cx="364712" cy="330517"/>
              </a:xfrm>
              <a:custGeom>
                <a:avLst/>
                <a:gdLst>
                  <a:gd name="T0" fmla="*/ 221368 w 364712"/>
                  <a:gd name="T1" fmla="*/ 143583 h 330517"/>
                  <a:gd name="T2" fmla="*/ 132500 w 364712"/>
                  <a:gd name="T3" fmla="*/ 291030 h 330517"/>
                  <a:gd name="T4" fmla="*/ 2198 w 364712"/>
                  <a:gd name="T5" fmla="*/ 171110 h 330517"/>
                  <a:gd name="T6" fmla="*/ -88 w 364712"/>
                  <a:gd name="T7" fmla="*/ 169586 h 330517"/>
                  <a:gd name="T8" fmla="*/ 77826 w 364712"/>
                  <a:gd name="T9" fmla="*/ 246739 h 330517"/>
                  <a:gd name="T10" fmla="*/ 136024 w 364712"/>
                  <a:gd name="T11" fmla="*/ 330368 h 330517"/>
                  <a:gd name="T12" fmla="*/ 364624 w 364712"/>
                  <a:gd name="T13" fmla="*/ -149 h 330517"/>
                  <a:gd name="T14" fmla="*/ 221368 w 364712"/>
                  <a:gd name="T15" fmla="*/ 143583 h 3305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4712"/>
                  <a:gd name="T25" fmla="*/ 0 h 330517"/>
                  <a:gd name="T26" fmla="*/ 364712 w 364712"/>
                  <a:gd name="T27" fmla="*/ 330517 h 3305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4712" h="330517">
                    <a:moveTo>
                      <a:pt x="221368" y="143583"/>
                    </a:moveTo>
                    <a:cubicBezTo>
                      <a:pt x="186030" y="189056"/>
                      <a:pt x="156198" y="238547"/>
                      <a:pt x="132500" y="291030"/>
                    </a:cubicBezTo>
                    <a:cubicBezTo>
                      <a:pt x="97210" y="243024"/>
                      <a:pt x="52960" y="202305"/>
                      <a:pt x="2198" y="171110"/>
                    </a:cubicBezTo>
                    <a:lnTo>
                      <a:pt x="-88" y="169586"/>
                    </a:lnTo>
                    <a:cubicBezTo>
                      <a:pt x="27721" y="193380"/>
                      <a:pt x="53761" y="219164"/>
                      <a:pt x="77826" y="246739"/>
                    </a:cubicBezTo>
                    <a:cubicBezTo>
                      <a:pt x="99686" y="272828"/>
                      <a:pt x="119155" y="300812"/>
                      <a:pt x="136024" y="330368"/>
                    </a:cubicBezTo>
                    <a:cubicBezTo>
                      <a:pt x="190602" y="206543"/>
                      <a:pt x="273184" y="98720"/>
                      <a:pt x="364624" y="-149"/>
                    </a:cubicBezTo>
                    <a:cubicBezTo>
                      <a:pt x="310094" y="40494"/>
                      <a:pt x="261830" y="88919"/>
                      <a:pt x="221368" y="143583"/>
                    </a:cubicBezTo>
                    <a:close/>
                  </a:path>
                </a:pathLst>
              </a:custGeom>
              <a:solidFill>
                <a:srgbClr val="E21A1A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48156" name="TextBox 50"/>
            <p:cNvSpPr txBox="1">
              <a:spLocks noChangeArrowheads="1"/>
            </p:cNvSpPr>
            <p:nvPr/>
          </p:nvSpPr>
          <p:spPr bwMode="auto">
            <a:xfrm>
              <a:off x="7940287" y="4665280"/>
              <a:ext cx="3158877" cy="1523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sz="1100" dirty="0" smtClean="0">
                  <a:latin typeface="Verdana" pitchFamily="34" charset="0"/>
                </a:rPr>
                <a:t>Сведения о наличии опыта исполнения договорных обязательств (не менее 1 договора) перед предприятиями железнодорожного транспорта </a:t>
              </a:r>
              <a:br>
                <a:rPr lang="ru-RU" sz="1100" dirty="0" smtClean="0">
                  <a:latin typeface="Verdana" pitchFamily="34" charset="0"/>
                </a:rPr>
              </a:br>
              <a:r>
                <a:rPr lang="ru-RU" sz="1100" dirty="0" smtClean="0">
                  <a:latin typeface="Verdana" pitchFamily="34" charset="0"/>
                </a:rPr>
                <a:t>с приложением договоров </a:t>
              </a:r>
            </a:p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sz="1100" dirty="0" smtClean="0">
                  <a:latin typeface="Verdana" pitchFamily="34" charset="0"/>
                </a:rPr>
                <a:t> </a:t>
              </a:r>
              <a:endParaRPr lang="ru-RU" sz="1100" dirty="0">
                <a:latin typeface="Verdana" pitchFamily="34" charset="0"/>
              </a:endParaRPr>
            </a:p>
          </p:txBody>
        </p:sp>
      </p:grpSp>
      <p:cxnSp>
        <p:nvCxnSpPr>
          <p:cNvPr id="55" name="Прямая соединительная линия 54">
            <a:extLst>
              <a:ext uri="{FF2B5EF4-FFF2-40B4-BE49-F238E27FC236}"/>
            </a:extLst>
          </p:cNvPr>
          <p:cNvCxnSpPr/>
          <p:nvPr/>
        </p:nvCxnSpPr>
        <p:spPr>
          <a:xfrm>
            <a:off x="5830044" y="2898646"/>
            <a:ext cx="20240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3" descr="a675e76d-a83c-4418-acfc-f23ac9395750.jpeg"/>
          <p:cNvPicPr>
            <a:picLocks noChangeAspect="1"/>
          </p:cNvPicPr>
          <p:nvPr/>
        </p:nvPicPr>
        <p:blipFill>
          <a:blip r:embed="rId2" cstate="print"/>
          <a:srcRect l="30247" r="28641"/>
          <a:stretch>
            <a:fillRect/>
          </a:stretch>
        </p:blipFill>
        <p:spPr bwMode="auto">
          <a:xfrm>
            <a:off x="6228184" y="0"/>
            <a:ext cx="291581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Прямоугольник 17"/>
          <p:cNvSpPr>
            <a:spLocks noChangeArrowheads="1"/>
          </p:cNvSpPr>
          <p:nvPr/>
        </p:nvSpPr>
        <p:spPr bwMode="auto">
          <a:xfrm>
            <a:off x="467544" y="411163"/>
            <a:ext cx="3727450" cy="29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0" tIns="34279" rIns="68560" bIns="34279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latin typeface="Verdana" pitchFamily="34" charset="0"/>
              </a:rPr>
              <a:t>Единое окно инноваций</a:t>
            </a:r>
          </a:p>
        </p:txBody>
      </p:sp>
      <p:sp>
        <p:nvSpPr>
          <p:cNvPr id="21" name="Прямоугольник 20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>
            <a:off x="3203912" y="987638"/>
            <a:ext cx="576000" cy="576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0" tIns="34279" rIns="68560" bIns="34279" anchor="ctr"/>
          <a:lstStyle/>
          <a:p>
            <a:pPr algn="ctr">
              <a:defRPr/>
            </a:pP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24" name="Прямоугольник 23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>
            <a:off x="3203912" y="1851734"/>
            <a:ext cx="576000" cy="576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0" tIns="34279" rIns="68560" bIns="34279" anchor="ctr"/>
          <a:lstStyle/>
          <a:p>
            <a:pPr algn="ctr">
              <a:defRPr/>
            </a:pP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47110" name="TextBox 24"/>
          <p:cNvSpPr txBox="1">
            <a:spLocks noChangeArrowheads="1"/>
          </p:cNvSpPr>
          <p:nvPr/>
        </p:nvSpPr>
        <p:spPr bwMode="auto">
          <a:xfrm>
            <a:off x="3866777" y="915566"/>
            <a:ext cx="2520280" cy="74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latin typeface="Verdana" pitchFamily="34" charset="0"/>
              </a:rPr>
              <a:t>Обеспечивает прием инновационных предложений </a:t>
            </a:r>
            <a:r>
              <a:rPr lang="ru-RU" sz="1100" dirty="0" smtClean="0">
                <a:latin typeface="Verdana" pitchFamily="34" charset="0"/>
              </a:rPr>
              <a:t/>
            </a:r>
            <a:br>
              <a:rPr lang="ru-RU" sz="1100" dirty="0" smtClean="0">
                <a:latin typeface="Verdana" pitchFamily="34" charset="0"/>
              </a:rPr>
            </a:br>
            <a:r>
              <a:rPr lang="ru-RU" sz="1100" dirty="0" smtClean="0">
                <a:latin typeface="Verdana" pitchFamily="34" charset="0"/>
              </a:rPr>
              <a:t>и </a:t>
            </a:r>
            <a:r>
              <a:rPr lang="ru-RU" sz="1100" dirty="0">
                <a:latin typeface="Verdana" pitchFamily="34" charset="0"/>
              </a:rPr>
              <a:t>их последующее рассмотрение специалистами </a:t>
            </a:r>
            <a:br>
              <a:rPr lang="ru-RU" sz="1100" dirty="0">
                <a:latin typeface="Verdana" pitchFamily="34" charset="0"/>
              </a:rPr>
            </a:br>
            <a:r>
              <a:rPr lang="ru-RU" sz="1100" dirty="0">
                <a:latin typeface="Verdana" pitchFamily="34" charset="0"/>
              </a:rPr>
              <a:t>ОАО «РЖД»</a:t>
            </a:r>
          </a:p>
        </p:txBody>
      </p:sp>
      <p:sp>
        <p:nvSpPr>
          <p:cNvPr id="47111" name="TextBox 25"/>
          <p:cNvSpPr txBox="1">
            <a:spLocks noChangeArrowheads="1"/>
          </p:cNvSpPr>
          <p:nvPr/>
        </p:nvSpPr>
        <p:spPr bwMode="auto">
          <a:xfrm>
            <a:off x="3866778" y="1795539"/>
            <a:ext cx="2592288" cy="74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latin typeface="Verdana" pitchFamily="34" charset="0"/>
              </a:rPr>
              <a:t>Предложения могут поступать как от физических, </a:t>
            </a:r>
            <a:r>
              <a:rPr lang="en-US" sz="1100" dirty="0" smtClean="0">
                <a:latin typeface="Verdana" pitchFamily="34" charset="0"/>
              </a:rPr>
              <a:t/>
            </a:r>
            <a:br>
              <a:rPr lang="en-US" sz="1100" dirty="0" smtClean="0">
                <a:latin typeface="Verdana" pitchFamily="34" charset="0"/>
              </a:rPr>
            </a:br>
            <a:r>
              <a:rPr lang="ru-RU" sz="1100" dirty="0" smtClean="0">
                <a:latin typeface="Verdana" pitchFamily="34" charset="0"/>
              </a:rPr>
              <a:t>так и </a:t>
            </a:r>
            <a:r>
              <a:rPr lang="ru-RU" sz="1100" dirty="0">
                <a:latin typeface="Verdana" pitchFamily="34" charset="0"/>
              </a:rPr>
              <a:t>от юридических лиц различных организационно-правовых форм </a:t>
            </a:r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6228184" y="0"/>
            <a:ext cx="2915817" cy="514350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0" tIns="34279" rIns="68560" bIns="3427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14" name="TextBox 27"/>
          <p:cNvSpPr txBox="1">
            <a:spLocks noChangeArrowheads="1"/>
          </p:cNvSpPr>
          <p:nvPr/>
        </p:nvSpPr>
        <p:spPr bwMode="auto">
          <a:xfrm>
            <a:off x="6516537" y="1635646"/>
            <a:ext cx="2447951" cy="179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pPr algn="ctr" defTabSz="442902">
              <a:lnSpc>
                <a:spcPct val="80000"/>
              </a:lnSpc>
              <a:spcAft>
                <a:spcPct val="35000"/>
              </a:spcAft>
            </a:pPr>
            <a:r>
              <a:rPr lang="ru-RU" sz="1500" dirty="0">
                <a:latin typeface="Verdana" pitchFamily="34" charset="0"/>
              </a:rPr>
              <a:t>Создано </a:t>
            </a:r>
            <a:br>
              <a:rPr lang="ru-RU" sz="1500" dirty="0">
                <a:latin typeface="Verdana" pitchFamily="34" charset="0"/>
              </a:rPr>
            </a:br>
            <a:r>
              <a:rPr lang="ru-RU" sz="1500" dirty="0">
                <a:latin typeface="Verdana" pitchFamily="34" charset="0"/>
              </a:rPr>
              <a:t>для приема</a:t>
            </a:r>
            <a:r>
              <a:rPr lang="en-US" sz="1500" dirty="0">
                <a:latin typeface="Verdana" pitchFamily="34" charset="0"/>
              </a:rPr>
              <a:t> </a:t>
            </a:r>
            <a:r>
              <a:rPr lang="ru-RU" sz="1500" dirty="0">
                <a:latin typeface="Verdana" pitchFamily="34" charset="0"/>
              </a:rPr>
              <a:t>инновационных перспективных </a:t>
            </a:r>
            <a:r>
              <a:rPr lang="ru-RU" sz="1500" dirty="0" smtClean="0">
                <a:latin typeface="Verdana" pitchFamily="34" charset="0"/>
              </a:rPr>
              <a:t>предложений</a:t>
            </a:r>
            <a:r>
              <a:rPr lang="ru-RU" sz="1600" dirty="0" smtClean="0">
                <a:solidFill>
                  <a:prstClr val="black"/>
                </a:solidFill>
                <a:ea typeface="Verdana" pitchFamily="34" charset="0"/>
              </a:rPr>
              <a:t>, которые могут быть применены</a:t>
            </a:r>
            <a:r>
              <a:rPr lang="en-US" sz="1600" dirty="0" smtClean="0">
                <a:solidFill>
                  <a:prstClr val="black"/>
                </a:solidFill>
                <a:ea typeface="Verdana" pitchFamily="34" charset="0"/>
              </a:rPr>
              <a:t/>
            </a:r>
            <a:br>
              <a:rPr lang="en-US" sz="1600" dirty="0" smtClean="0">
                <a:solidFill>
                  <a:prstClr val="black"/>
                </a:solidFill>
                <a:ea typeface="Verdana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ea typeface="Verdana" pitchFamily="34" charset="0"/>
              </a:rPr>
              <a:t>для решения актуальных для </a:t>
            </a:r>
            <a:br>
              <a:rPr lang="ru-RU" sz="1600" dirty="0" smtClean="0">
                <a:solidFill>
                  <a:prstClr val="black"/>
                </a:solidFill>
                <a:ea typeface="Verdana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ea typeface="Verdana" pitchFamily="34" charset="0"/>
              </a:rPr>
              <a:t>ОАО «РЖД» задач</a:t>
            </a:r>
            <a:endParaRPr lang="ru-RU" sz="1500" dirty="0">
              <a:latin typeface="Verdana" pitchFamily="34" charset="0"/>
            </a:endParaRPr>
          </a:p>
        </p:txBody>
      </p:sp>
      <p:pic>
        <p:nvPicPr>
          <p:cNvPr id="47115" name="Рисунок 3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9176" y="411163"/>
            <a:ext cx="17748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15" name="Picture 3" descr="image.png"/>
          <p:cNvPicPr>
            <a:picLocks noChangeAspect="1" noChangeArrowheads="1"/>
          </p:cNvPicPr>
          <p:nvPr/>
        </p:nvPicPr>
        <p:blipFill>
          <a:blip r:embed="rId4" cstate="print"/>
          <a:srcRect l="11111" t="11414" r="11111" b="11212"/>
          <a:stretch>
            <a:fillRect/>
          </a:stretch>
        </p:blipFill>
        <p:spPr bwMode="auto">
          <a:xfrm>
            <a:off x="8047434" y="4124025"/>
            <a:ext cx="65138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95288" y="4511418"/>
            <a:ext cx="1747199" cy="292357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r>
              <a:rPr lang="en-US" sz="1050" b="1" dirty="0" smtClean="0">
                <a:latin typeface="Verdana" pitchFamily="34" charset="0"/>
                <a:ea typeface="Verdana" pitchFamily="34" charset="0"/>
              </a:rPr>
              <a:t>https://eoi.rzd.ru</a:t>
            </a:r>
            <a:endParaRPr lang="ru-RU" sz="1050" b="1" dirty="0" smtClean="0">
              <a:latin typeface="Verdana" pitchFamily="34" charset="0"/>
              <a:ea typeface="Verdana" pitchFamily="34" charset="0"/>
            </a:endParaRPr>
          </a:p>
        </p:txBody>
      </p:sp>
      <p:grpSp>
        <p:nvGrpSpPr>
          <p:cNvPr id="2" name="Группа 34"/>
          <p:cNvGrpSpPr>
            <a:grpSpLocks noChangeAspect="1"/>
          </p:cNvGrpSpPr>
          <p:nvPr/>
        </p:nvGrpSpPr>
        <p:grpSpPr>
          <a:xfrm>
            <a:off x="390203" y="843588"/>
            <a:ext cx="2763743" cy="1872000"/>
            <a:chOff x="4478238" y="-1544044"/>
            <a:chExt cx="2376264" cy="1544044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78238" y="-1544044"/>
              <a:ext cx="2376264" cy="1544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1840" t="11674" r="2339" b="7773"/>
            <a:stretch>
              <a:fillRect/>
            </a:stretch>
          </p:blipFill>
          <p:spPr bwMode="auto">
            <a:xfrm>
              <a:off x="4833100" y="-1392073"/>
              <a:ext cx="1695116" cy="1071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Прямоугольник 21"/>
          <p:cNvSpPr/>
          <p:nvPr/>
        </p:nvSpPr>
        <p:spPr>
          <a:xfrm>
            <a:off x="610419" y="3179440"/>
            <a:ext cx="5688632" cy="1189013"/>
          </a:xfrm>
          <a:prstGeom prst="rect">
            <a:avLst/>
          </a:prstGeom>
        </p:spPr>
        <p:txBody>
          <a:bodyPr wrap="square" lIns="121890" tIns="60945" rIns="47985" bIns="60945">
            <a:spAutoFit/>
          </a:bodyPr>
          <a:lstStyle/>
          <a:p>
            <a:pPr>
              <a:lnSpc>
                <a:spcPct val="80000"/>
              </a:lnSpc>
              <a:spcBef>
                <a:spcPts val="667"/>
              </a:spcBef>
              <a:buClr>
                <a:srgbClr val="E21A1A"/>
              </a:buClr>
              <a:buSzPct val="100000"/>
              <a:buFont typeface="Wingdings" pitchFamily="2" charset="2"/>
              <a:buChar char="Ø"/>
              <a:tabLst>
                <a:tab pos="837978" algn="l"/>
              </a:tabLst>
            </a:pP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 открытость для любых инновационных предложений </a:t>
            </a:r>
            <a:b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по всем направлениям деятельности</a:t>
            </a:r>
          </a:p>
          <a:p>
            <a:pPr>
              <a:lnSpc>
                <a:spcPct val="80000"/>
              </a:lnSpc>
              <a:spcBef>
                <a:spcPts val="667"/>
              </a:spcBef>
              <a:buClr>
                <a:srgbClr val="E21A1A"/>
              </a:buClr>
              <a:buSzPct val="100000"/>
              <a:buFont typeface="Wingdings" pitchFamily="2" charset="2"/>
              <a:buChar char="Ø"/>
              <a:tabLst>
                <a:tab pos="837978" algn="l"/>
              </a:tabLst>
            </a:pP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 доступность информации об инновационных интересах </a:t>
            </a:r>
            <a:b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ОАО «РЖД»</a:t>
            </a:r>
          </a:p>
          <a:p>
            <a:pPr>
              <a:lnSpc>
                <a:spcPct val="80000"/>
              </a:lnSpc>
              <a:spcBef>
                <a:spcPts val="667"/>
              </a:spcBef>
              <a:buClr>
                <a:srgbClr val="E21A1A"/>
              </a:buClr>
              <a:buSzPct val="100000"/>
              <a:buFont typeface="Wingdings" pitchFamily="2" charset="2"/>
              <a:buChar char="Ø"/>
              <a:tabLst>
                <a:tab pos="837978" algn="l"/>
              </a:tabLst>
            </a:pP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 доступность информации о ходе рассмотрения инновационного предложения</a:t>
            </a:r>
          </a:p>
        </p:txBody>
      </p:sp>
      <p:sp>
        <p:nvSpPr>
          <p:cNvPr id="30" name="Прямоугольник с двумя вырезанными противолежащими углами 29"/>
          <p:cNvSpPr/>
          <p:nvPr/>
        </p:nvSpPr>
        <p:spPr>
          <a:xfrm>
            <a:off x="467544" y="3134102"/>
            <a:ext cx="5616624" cy="1224136"/>
          </a:xfrm>
          <a:prstGeom prst="snip2DiagRect">
            <a:avLst/>
          </a:prstGeom>
          <a:noFill/>
          <a:ln w="6350">
            <a:solidFill>
              <a:srgbClr val="E21A1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95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4" descr="books-g2a114a0e4_1920.jpg"/>
          <p:cNvPicPr>
            <a:picLocks noChangeAspect="1"/>
          </p:cNvPicPr>
          <p:nvPr/>
        </p:nvPicPr>
        <p:blipFill>
          <a:blip r:embed="rId3" cstate="print"/>
          <a:srcRect r="12805"/>
          <a:stretch>
            <a:fillRect/>
          </a:stretch>
        </p:blipFill>
        <p:spPr bwMode="auto">
          <a:xfrm>
            <a:off x="5597526" y="411163"/>
            <a:ext cx="2544763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8245475" y="411163"/>
            <a:ext cx="358775" cy="2916237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4" tIns="34183" rIns="68384" bIns="3418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8245475" y="3435350"/>
            <a:ext cx="358775" cy="129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4" tIns="34183" rIns="68384" bIns="3418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605" name="Прямоугольник 3"/>
          <p:cNvSpPr>
            <a:spLocks noChangeArrowheads="1"/>
          </p:cNvSpPr>
          <p:nvPr/>
        </p:nvSpPr>
        <p:spPr bwMode="auto">
          <a:xfrm>
            <a:off x="329392" y="384062"/>
            <a:ext cx="4806950" cy="53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56" tIns="45577" rIns="91156" bIns="45577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>
                <a:latin typeface="Verdana" pitchFamily="34" charset="0"/>
              </a:rPr>
              <a:t>Правовое обеспечение </a:t>
            </a:r>
            <a:br>
              <a:rPr lang="ru-RU" altLang="ru-RU" b="1" dirty="0">
                <a:latin typeface="Verdana" pitchFamily="34" charset="0"/>
              </a:rPr>
            </a:br>
            <a:r>
              <a:rPr lang="ru-RU" altLang="ru-RU" b="1" dirty="0">
                <a:latin typeface="Verdana" pitchFamily="34" charset="0"/>
              </a:rPr>
              <a:t>системы</a:t>
            </a:r>
            <a:r>
              <a:rPr lang="en-US" altLang="ru-RU" b="1" dirty="0">
                <a:latin typeface="Verdana" pitchFamily="34" charset="0"/>
              </a:rPr>
              <a:t> </a:t>
            </a:r>
            <a:r>
              <a:rPr lang="ru-RU" altLang="ru-RU" b="1" dirty="0">
                <a:latin typeface="Verdana" pitchFamily="34" charset="0"/>
              </a:rPr>
              <a:t>закупок ОАО «РЖД»</a:t>
            </a:r>
            <a:endParaRPr lang="ru-RU" b="1" dirty="0">
              <a:latin typeface="Verdana" pitchFamily="34" charset="0"/>
            </a:endParaRPr>
          </a:p>
        </p:txBody>
      </p:sp>
      <p:sp>
        <p:nvSpPr>
          <p:cNvPr id="25606" name="Прямоугольник 10"/>
          <p:cNvSpPr>
            <a:spLocks noChangeArrowheads="1"/>
          </p:cNvSpPr>
          <p:nvPr/>
        </p:nvSpPr>
        <p:spPr bwMode="auto">
          <a:xfrm>
            <a:off x="347664" y="987575"/>
            <a:ext cx="5256213" cy="48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56" tIns="45577" rIns="91156" bIns="45577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latin typeface="Verdana" pitchFamily="34" charset="0"/>
              </a:rPr>
              <a:t>ОАО «РЖД» осуществляет закупочную деятельность в соответствии </a:t>
            </a:r>
            <a:r>
              <a:rPr lang="ru-RU" sz="1600" dirty="0" smtClean="0">
                <a:latin typeface="Verdana" pitchFamily="34" charset="0"/>
              </a:rPr>
              <a:t>с </a:t>
            </a:r>
            <a:r>
              <a:rPr lang="ru-RU" sz="1600" dirty="0">
                <a:latin typeface="Verdana" pitchFamily="34" charset="0"/>
              </a:rPr>
              <a:t>требованиями:</a:t>
            </a:r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395288" y="1851670"/>
            <a:ext cx="539750" cy="541338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4" tIns="34183" rIns="68384" bIns="34183" anchor="ctr"/>
          <a:lstStyle/>
          <a:p>
            <a:pPr algn="ctr">
              <a:defRPr/>
            </a:pPr>
            <a:r>
              <a:rPr lang="ru-RU" sz="4000" dirty="0">
                <a:latin typeface="Verdana" pitchFamily="34" charset="0"/>
                <a:ea typeface="Verdana" pitchFamily="34" charset="0"/>
              </a:rPr>
              <a:t>1</a:t>
            </a:r>
          </a:p>
        </p:txBody>
      </p:sp>
      <p:sp>
        <p:nvSpPr>
          <p:cNvPr id="25608" name="Заголовок 1"/>
          <p:cNvSpPr txBox="1">
            <a:spLocks/>
          </p:cNvSpPr>
          <p:nvPr/>
        </p:nvSpPr>
        <p:spPr bwMode="auto">
          <a:xfrm>
            <a:off x="971551" y="4012258"/>
            <a:ext cx="39417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50" tIns="45574" rIns="91150" bIns="45574" anchor="ctr"/>
          <a:lstStyle/>
          <a:p>
            <a:pPr>
              <a:lnSpc>
                <a:spcPct val="90000"/>
              </a:lnSpc>
            </a:pPr>
            <a:r>
              <a:rPr lang="ru-RU" sz="1400" dirty="0" smtClean="0">
                <a:latin typeface="Verdana" pitchFamily="34" charset="0"/>
              </a:rPr>
              <a:t>Положения </a:t>
            </a:r>
            <a:r>
              <a:rPr lang="ru-RU" sz="1400" dirty="0">
                <a:latin typeface="Verdana" pitchFamily="34" charset="0"/>
              </a:rPr>
              <a:t>о закупке товаров, работ, </a:t>
            </a:r>
            <a:br>
              <a:rPr lang="ru-RU" sz="1400" dirty="0">
                <a:latin typeface="Verdana" pitchFamily="34" charset="0"/>
              </a:rPr>
            </a:br>
            <a:r>
              <a:rPr lang="ru-RU" sz="1400" dirty="0">
                <a:latin typeface="Verdana" pitchFamily="34" charset="0"/>
              </a:rPr>
              <a:t>услуг для нужд ОАО «РЖД» </a:t>
            </a:r>
          </a:p>
        </p:txBody>
      </p:sp>
      <p:sp>
        <p:nvSpPr>
          <p:cNvPr id="25609" name="Прямоугольник 21"/>
          <p:cNvSpPr>
            <a:spLocks noChangeArrowheads="1"/>
          </p:cNvSpPr>
          <p:nvPr/>
        </p:nvSpPr>
        <p:spPr bwMode="auto">
          <a:xfrm>
            <a:off x="971552" y="1780233"/>
            <a:ext cx="4535487" cy="68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56" tIns="45577" rIns="91156" bIns="45577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latin typeface="Verdana" pitchFamily="34" charset="0"/>
              </a:rPr>
              <a:t>Федерального закона от 18.07.2011 </a:t>
            </a:r>
            <a:br>
              <a:rPr lang="ru-RU" sz="1400" dirty="0">
                <a:latin typeface="Verdana" pitchFamily="34" charset="0"/>
              </a:rPr>
            </a:br>
            <a:r>
              <a:rPr lang="ru-RU" sz="1400" dirty="0">
                <a:latin typeface="Verdana" pitchFamily="34" charset="0"/>
              </a:rPr>
              <a:t>№ 223-ФЗ «О закупках товаров, работ, услуг отдельными видами юридических лиц»</a:t>
            </a:r>
          </a:p>
        </p:txBody>
      </p:sp>
      <p:sp>
        <p:nvSpPr>
          <p:cNvPr id="25610" name="Прямоугольник 22"/>
          <p:cNvSpPr>
            <a:spLocks noChangeArrowheads="1"/>
          </p:cNvSpPr>
          <p:nvPr/>
        </p:nvSpPr>
        <p:spPr bwMode="auto">
          <a:xfrm>
            <a:off x="971552" y="2877195"/>
            <a:ext cx="4535487" cy="7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56" tIns="45577" rIns="91156" bIns="45577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Verdana" pitchFamily="34" charset="0"/>
              </a:rPr>
              <a:t>Подзаконных актов </a:t>
            </a:r>
            <a:r>
              <a:rPr lang="ru-RU" sz="1400" dirty="0">
                <a:latin typeface="Verdana" pitchFamily="34" charset="0"/>
              </a:rPr>
              <a:t>Российской Федерации, </a:t>
            </a:r>
            <a:br>
              <a:rPr lang="ru-RU" sz="1400" dirty="0">
                <a:latin typeface="Verdana" pitchFamily="34" charset="0"/>
              </a:rPr>
            </a:br>
            <a:r>
              <a:rPr lang="ru-RU" sz="1400" dirty="0">
                <a:latin typeface="Verdana" pitchFamily="34" charset="0"/>
              </a:rPr>
              <a:t>в том числе </a:t>
            </a:r>
            <a:r>
              <a:rPr lang="ru-RU" sz="1400" dirty="0" smtClean="0">
                <a:latin typeface="Verdana" pitchFamily="34" charset="0"/>
              </a:rPr>
              <a:t>постановления Правительства </a:t>
            </a:r>
            <a:r>
              <a:rPr lang="ru-RU" sz="1400" dirty="0">
                <a:latin typeface="Verdana" pitchFamily="34" charset="0"/>
              </a:rPr>
              <a:t>Российской Федерации от 11.12.2014 № 1352</a:t>
            </a:r>
          </a:p>
        </p:txBody>
      </p:sp>
      <p:sp>
        <p:nvSpPr>
          <p:cNvPr id="25" name="Прямоугольник 24">
            <a:extLst>
              <a:ext uri="{FF2B5EF4-FFF2-40B4-BE49-F238E27FC236}"/>
            </a:extLst>
          </p:cNvPr>
          <p:cNvSpPr/>
          <p:nvPr/>
        </p:nvSpPr>
        <p:spPr>
          <a:xfrm>
            <a:off x="395288" y="2967683"/>
            <a:ext cx="539750" cy="53975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4" tIns="34183" rIns="68384" bIns="34183" anchor="ctr"/>
          <a:lstStyle/>
          <a:p>
            <a:pPr algn="ctr">
              <a:defRPr/>
            </a:pPr>
            <a:r>
              <a:rPr lang="ru-RU" sz="4000" dirty="0">
                <a:latin typeface="Verdana" pitchFamily="34" charset="0"/>
                <a:ea typeface="Verdana" pitchFamily="34" charset="0"/>
              </a:rPr>
              <a:t>2</a:t>
            </a:r>
          </a:p>
        </p:txBody>
      </p:sp>
      <p:sp>
        <p:nvSpPr>
          <p:cNvPr id="26" name="Прямоугольник 25">
            <a:extLst>
              <a:ext uri="{FF2B5EF4-FFF2-40B4-BE49-F238E27FC236}"/>
            </a:extLst>
          </p:cNvPr>
          <p:cNvSpPr/>
          <p:nvPr/>
        </p:nvSpPr>
        <p:spPr>
          <a:xfrm>
            <a:off x="395288" y="4012258"/>
            <a:ext cx="539750" cy="53975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4" tIns="34183" rIns="68384" bIns="34183" anchor="ctr"/>
          <a:lstStyle/>
          <a:p>
            <a:pPr algn="ctr">
              <a:defRPr/>
            </a:pPr>
            <a:r>
              <a:rPr lang="ru-RU" sz="4000" dirty="0">
                <a:latin typeface="Verdana" pitchFamily="34" charset="0"/>
                <a:ea typeface="Verdana" pitchFamily="34" charset="0"/>
              </a:rPr>
              <a:t>3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20272" y="4876007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395288" y="0"/>
            <a:ext cx="8748712" cy="37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5" rIns="68516" bIns="34255" anchor="ctr"/>
          <a:lstStyle/>
          <a:p>
            <a:endParaRPr lang="ru-RU" sz="12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41" y="296865"/>
            <a:ext cx="4429249" cy="541337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Обратная связь для участников закупок ОАО «РЖД»</a:t>
            </a:r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156" name="TextBox 25"/>
          <p:cNvSpPr txBox="1">
            <a:spLocks noChangeArrowheads="1"/>
          </p:cNvSpPr>
          <p:nvPr/>
        </p:nvSpPr>
        <p:spPr bwMode="auto">
          <a:xfrm>
            <a:off x="474896" y="937858"/>
            <a:ext cx="4105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16" tIns="34255" rIns="68516" bIns="3425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b="1" dirty="0">
                <a:solidFill>
                  <a:srgbClr val="E21A1A"/>
                </a:solidFill>
                <a:latin typeface="Verdana" pitchFamily="34" charset="0"/>
              </a:rPr>
              <a:t>Горячая линия по вопросам закупочной деятельности</a:t>
            </a:r>
            <a:endParaRPr lang="ru-RU" sz="1500" b="1" dirty="0">
              <a:solidFill>
                <a:srgbClr val="E21A1A"/>
              </a:solidFill>
            </a:endParaRPr>
          </a:p>
        </p:txBody>
      </p:sp>
      <p:sp>
        <p:nvSpPr>
          <p:cNvPr id="49157" name="TextBox 26"/>
          <p:cNvSpPr txBox="1">
            <a:spLocks noChangeArrowheads="1"/>
          </p:cNvSpPr>
          <p:nvPr/>
        </p:nvSpPr>
        <p:spPr bwMode="auto">
          <a:xfrm>
            <a:off x="4626420" y="913383"/>
            <a:ext cx="4410076" cy="30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16" tIns="34255" rIns="68516" bIns="34255">
            <a:spAutoFit/>
          </a:bodyPr>
          <a:lstStyle/>
          <a:p>
            <a:r>
              <a:rPr lang="ru-RU" sz="1500" b="1" dirty="0">
                <a:solidFill>
                  <a:srgbClr val="E21A1A"/>
                </a:solidFill>
                <a:latin typeface="Verdana" pitchFamily="34" charset="0"/>
              </a:rPr>
              <a:t>Рассмотрение жалоб в сфере закупок</a:t>
            </a:r>
          </a:p>
        </p:txBody>
      </p:sp>
      <p:sp>
        <p:nvSpPr>
          <p:cNvPr id="49159" name="TextBox 28"/>
          <p:cNvSpPr txBox="1">
            <a:spLocks noChangeArrowheads="1"/>
          </p:cNvSpPr>
          <p:nvPr/>
        </p:nvSpPr>
        <p:spPr bwMode="auto">
          <a:xfrm>
            <a:off x="493379" y="1494754"/>
            <a:ext cx="3899928" cy="66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16" tIns="34255" rIns="68516" bIns="3425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Verdana" pitchFamily="34" charset="0"/>
              </a:rPr>
              <a:t>Обращения направляются по адресу электронной почты, указанному 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на официальном сайте ОАО «РЖД» </a:t>
            </a:r>
            <a:r>
              <a:rPr lang="en-US" sz="1200" dirty="0" smtClean="0">
                <a:latin typeface="Verdana" pitchFamily="34" charset="0"/>
                <a:hlinkClick r:id="rId2"/>
              </a:rPr>
              <a:t>www.rzd.ru</a:t>
            </a:r>
            <a:r>
              <a:rPr lang="ru-RU" sz="1200" dirty="0" smtClean="0">
                <a:latin typeface="Verdana" pitchFamily="34" charset="0"/>
              </a:rPr>
              <a:t>, </a:t>
            </a:r>
            <a:r>
              <a:rPr lang="ru-RU" sz="1200" dirty="0">
                <a:latin typeface="Verdana" pitchFamily="34" charset="0"/>
              </a:rPr>
              <a:t>с изложением сути </a:t>
            </a:r>
            <a:r>
              <a:rPr lang="ru-RU" sz="1200" dirty="0" smtClean="0">
                <a:latin typeface="Verdana" pitchFamily="34" charset="0"/>
              </a:rPr>
              <a:t>вопроса</a:t>
            </a:r>
            <a:endParaRPr lang="ru-RU" sz="1500" dirty="0"/>
          </a:p>
        </p:txBody>
      </p:sp>
      <p:sp>
        <p:nvSpPr>
          <p:cNvPr id="49160" name="TextBox 36"/>
          <p:cNvSpPr txBox="1">
            <a:spLocks noChangeArrowheads="1"/>
          </p:cNvSpPr>
          <p:nvPr/>
        </p:nvSpPr>
        <p:spPr bwMode="auto">
          <a:xfrm>
            <a:off x="493379" y="2329020"/>
            <a:ext cx="3563938" cy="51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16" tIns="34255" rIns="68516" bIns="3425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Verdana" pitchFamily="34" charset="0"/>
              </a:rPr>
              <a:t>Консультации исключительно 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по вопросам организации и проведения процедур закупок </a:t>
            </a:r>
            <a:r>
              <a:rPr lang="ru-RU" sz="1200" dirty="0" smtClean="0">
                <a:latin typeface="Verdana" pitchFamily="34" charset="0"/>
              </a:rPr>
              <a:t>ОАО </a:t>
            </a:r>
            <a:r>
              <a:rPr lang="ru-RU" sz="1200" dirty="0">
                <a:latin typeface="Verdana" pitchFamily="34" charset="0"/>
              </a:rPr>
              <a:t>«РЖД</a:t>
            </a:r>
            <a:r>
              <a:rPr lang="ru-RU" sz="1200" dirty="0" smtClean="0">
                <a:latin typeface="Verdana" pitchFamily="34" charset="0"/>
              </a:rPr>
              <a:t>»</a:t>
            </a:r>
            <a:endParaRPr lang="ru-RU" sz="1500" dirty="0"/>
          </a:p>
        </p:txBody>
      </p:sp>
      <p:sp>
        <p:nvSpPr>
          <p:cNvPr id="49161" name="TextBox 41"/>
          <p:cNvSpPr txBox="1">
            <a:spLocks noChangeArrowheads="1"/>
          </p:cNvSpPr>
          <p:nvPr/>
        </p:nvSpPr>
        <p:spPr bwMode="auto">
          <a:xfrm>
            <a:off x="493379" y="3049100"/>
            <a:ext cx="4043944" cy="51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16" tIns="34255" rIns="68516" bIns="3425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latin typeface="Verdana" pitchFamily="34" charset="0"/>
              </a:rPr>
              <a:t>Обращения </a:t>
            </a:r>
            <a:r>
              <a:rPr lang="ru-RU" sz="1200" dirty="0">
                <a:latin typeface="Verdana" pitchFamily="34" charset="0"/>
              </a:rPr>
              <a:t>принимаются </a:t>
            </a:r>
            <a:r>
              <a:rPr lang="ru-RU" sz="1200" dirty="0" smtClean="0">
                <a:latin typeface="Verdana" pitchFamily="34" charset="0"/>
              </a:rPr>
              <a:t/>
            </a:r>
            <a:br>
              <a:rPr lang="ru-RU" sz="1200" dirty="0" smtClean="0">
                <a:latin typeface="Verdana" pitchFamily="34" charset="0"/>
              </a:rPr>
            </a:br>
            <a:r>
              <a:rPr lang="ru-RU" sz="1200" dirty="0" smtClean="0">
                <a:latin typeface="Verdana" pitchFamily="34" charset="0"/>
              </a:rPr>
              <a:t>круглосуточно, срок рассмотрения</a:t>
            </a:r>
            <a:r>
              <a:rPr lang="ru-RU" sz="1200" dirty="0" smtClean="0">
                <a:solidFill>
                  <a:srgbClr val="E21A1A"/>
                </a:solidFill>
                <a:latin typeface="Verdana" pitchFamily="34" charset="0"/>
              </a:rPr>
              <a:t>- </a:t>
            </a:r>
            <a:br>
              <a:rPr lang="ru-RU" sz="1200" dirty="0" smtClean="0">
                <a:solidFill>
                  <a:srgbClr val="E21A1A"/>
                </a:solidFill>
                <a:latin typeface="Verdana" pitchFamily="34" charset="0"/>
              </a:rPr>
            </a:br>
            <a:r>
              <a:rPr lang="ru-RU" sz="1200" dirty="0" smtClean="0">
                <a:solidFill>
                  <a:srgbClr val="E21A1A"/>
                </a:solidFill>
                <a:latin typeface="Verdana" pitchFamily="34" charset="0"/>
              </a:rPr>
              <a:t>1 рабочий</a:t>
            </a:r>
            <a:r>
              <a:rPr lang="ru-RU" sz="1200" dirty="0" smtClean="0">
                <a:latin typeface="Verdana" pitchFamily="34" charset="0"/>
              </a:rPr>
              <a:t> </a:t>
            </a:r>
            <a:r>
              <a:rPr lang="ru-RU" sz="1200" dirty="0" smtClean="0">
                <a:solidFill>
                  <a:srgbClr val="E21A1A"/>
                </a:solidFill>
                <a:latin typeface="Verdana" pitchFamily="34" charset="0"/>
              </a:rPr>
              <a:t>день*</a:t>
            </a:r>
            <a:endParaRPr lang="ru-RU" sz="1200" dirty="0">
              <a:solidFill>
                <a:srgbClr val="E21A1A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 flipH="1">
            <a:off x="396865" y="2588899"/>
            <a:ext cx="73025" cy="2556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5" rIns="68516" bIns="3425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163" name="TextBox 43"/>
          <p:cNvSpPr txBox="1">
            <a:spLocks noChangeArrowheads="1"/>
          </p:cNvSpPr>
          <p:nvPr/>
        </p:nvSpPr>
        <p:spPr bwMode="auto">
          <a:xfrm>
            <a:off x="4626420" y="1348362"/>
            <a:ext cx="4266060" cy="66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16" tIns="34255" rIns="68516" bIns="3425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Verdana" pitchFamily="34" charset="0"/>
              </a:rPr>
              <a:t>Жалоба на действия (бездействия) заказчика может быть направлена </a:t>
            </a:r>
            <a:r>
              <a:rPr lang="ru-RU" sz="1200" dirty="0" smtClean="0">
                <a:latin typeface="Verdana" pitchFamily="34" charset="0"/>
              </a:rPr>
              <a:t>путем заполнения специальной формы на официальном </a:t>
            </a:r>
            <a:r>
              <a:rPr lang="ru-RU" sz="1200" dirty="0">
                <a:latin typeface="Verdana" pitchFamily="34" charset="0"/>
              </a:rPr>
              <a:t>сайте </a:t>
            </a:r>
            <a:r>
              <a:rPr lang="ru-RU" sz="1200" dirty="0" smtClean="0">
                <a:latin typeface="Verdana" pitchFamily="34" charset="0"/>
              </a:rPr>
              <a:t/>
            </a:r>
            <a:br>
              <a:rPr lang="ru-RU" sz="1200" dirty="0" smtClean="0">
                <a:latin typeface="Verdana" pitchFamily="34" charset="0"/>
              </a:rPr>
            </a:br>
            <a:r>
              <a:rPr lang="ru-RU" sz="1200" dirty="0" smtClean="0">
                <a:latin typeface="Verdana" pitchFamily="34" charset="0"/>
              </a:rPr>
              <a:t>ОАО </a:t>
            </a:r>
            <a:r>
              <a:rPr lang="ru-RU" sz="1200" dirty="0">
                <a:latin typeface="Verdana" pitchFamily="34" charset="0"/>
              </a:rPr>
              <a:t>«</a:t>
            </a:r>
            <a:r>
              <a:rPr lang="ru-RU" sz="1200" dirty="0" smtClean="0">
                <a:latin typeface="Verdana" pitchFamily="34" charset="0"/>
              </a:rPr>
              <a:t>РЖД» </a:t>
            </a:r>
            <a:r>
              <a:rPr lang="en-US" sz="1200" dirty="0" smtClean="0">
                <a:latin typeface="Verdana" pitchFamily="34" charset="0"/>
                <a:hlinkClick r:id="rId2"/>
              </a:rPr>
              <a:t>www.rzd.ru </a:t>
            </a:r>
            <a:r>
              <a:rPr lang="ru-RU" sz="1200" dirty="0" smtClean="0">
                <a:latin typeface="Verdana" pitchFamily="34" charset="0"/>
              </a:rPr>
              <a:t>с </a:t>
            </a:r>
            <a:r>
              <a:rPr lang="ru-RU" sz="1200" dirty="0">
                <a:latin typeface="Verdana" pitchFamily="34" charset="0"/>
              </a:rPr>
              <a:t>изложением сути </a:t>
            </a:r>
            <a:r>
              <a:rPr lang="ru-RU" sz="1200" dirty="0" smtClean="0">
                <a:latin typeface="Verdana" pitchFamily="34" charset="0"/>
              </a:rPr>
              <a:t>жалобы</a:t>
            </a:r>
            <a:endParaRPr lang="ru-RU" sz="1500" dirty="0"/>
          </a:p>
        </p:txBody>
      </p:sp>
      <p:sp>
        <p:nvSpPr>
          <p:cNvPr id="47" name="Прямоугольник 46">
            <a:extLst>
              <a:ext uri="{FF2B5EF4-FFF2-40B4-BE49-F238E27FC236}"/>
            </a:extLst>
          </p:cNvPr>
          <p:cNvSpPr/>
          <p:nvPr/>
        </p:nvSpPr>
        <p:spPr>
          <a:xfrm flipH="1">
            <a:off x="4499992" y="0"/>
            <a:ext cx="73025" cy="37440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5" rIns="68516" bIns="3425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168" name="TextBox 15"/>
          <p:cNvSpPr txBox="1">
            <a:spLocks noChangeArrowheads="1"/>
          </p:cNvSpPr>
          <p:nvPr/>
        </p:nvSpPr>
        <p:spPr bwMode="auto">
          <a:xfrm>
            <a:off x="468308" y="4638819"/>
            <a:ext cx="8425185" cy="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6" tIns="45682" rIns="91366" bIns="45682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dirty="0" smtClean="0">
                <a:solidFill>
                  <a:srgbClr val="E21A1A"/>
                </a:solidFill>
                <a:latin typeface="Verdana" pitchFamily="34" charset="0"/>
              </a:rPr>
              <a:t>*</a:t>
            </a:r>
            <a:r>
              <a:rPr lang="en-US" sz="900" dirty="0" smtClean="0">
                <a:solidFill>
                  <a:srgbClr val="E21A1A"/>
                </a:solidFill>
                <a:latin typeface="Verdana" pitchFamily="34" charset="0"/>
              </a:rPr>
              <a:t> </a:t>
            </a:r>
            <a:r>
              <a:rPr lang="ru-RU" sz="900" dirty="0" smtClean="0">
                <a:solidFill>
                  <a:srgbClr val="E21A1A"/>
                </a:solidFill>
                <a:latin typeface="Verdana" pitchFamily="34" charset="0"/>
              </a:rPr>
              <a:t> </a:t>
            </a:r>
            <a:r>
              <a:rPr lang="ru-RU" sz="900" dirty="0" smtClean="0">
                <a:latin typeface="Verdana" pitchFamily="34" charset="0"/>
              </a:rPr>
              <a:t>Если </a:t>
            </a:r>
            <a:r>
              <a:rPr lang="ru-RU" sz="900" dirty="0">
                <a:latin typeface="Verdana" pitchFamily="34" charset="0"/>
              </a:rPr>
              <a:t>отсутствует необходимость проведения </a:t>
            </a:r>
            <a:r>
              <a:rPr lang="ru-RU" sz="900" dirty="0" smtClean="0">
                <a:latin typeface="Verdana" pitchFamily="34" charset="0"/>
              </a:rPr>
              <a:t>дополнительной</a:t>
            </a:r>
            <a:r>
              <a:rPr lang="en-US" sz="900" dirty="0" smtClean="0">
                <a:latin typeface="Verdana" pitchFamily="34" charset="0"/>
              </a:rPr>
              <a:t> </a:t>
            </a:r>
            <a:r>
              <a:rPr lang="ru-RU" sz="900" dirty="0" smtClean="0">
                <a:latin typeface="Verdana" pitchFamily="34" charset="0"/>
              </a:rPr>
              <a:t>проверки </a:t>
            </a:r>
            <a:r>
              <a:rPr lang="ru-RU" sz="900" dirty="0">
                <a:latin typeface="Verdana" pitchFamily="34" charset="0"/>
              </a:rPr>
              <a:t>по фактам, изложенным в </a:t>
            </a:r>
            <a:r>
              <a:rPr lang="ru-RU" sz="900" dirty="0" smtClean="0">
                <a:latin typeface="Verdana" pitchFamily="34" charset="0"/>
              </a:rPr>
              <a:t>обращении/жалобе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10400" y="4868868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19" name="TextBox 43"/>
          <p:cNvSpPr txBox="1">
            <a:spLocks noChangeArrowheads="1"/>
          </p:cNvSpPr>
          <p:nvPr/>
        </p:nvSpPr>
        <p:spPr bwMode="auto">
          <a:xfrm>
            <a:off x="4626420" y="3074918"/>
            <a:ext cx="4088387" cy="21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16" tIns="34255" rIns="68516" bIns="3425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Срок рассмотрения - </a:t>
            </a:r>
            <a:r>
              <a:rPr lang="ru-RU" sz="12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10 рабочих дней*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8" name="TextBox 43"/>
          <p:cNvSpPr txBox="1">
            <a:spLocks noChangeArrowheads="1"/>
          </p:cNvSpPr>
          <p:nvPr/>
        </p:nvSpPr>
        <p:spPr bwMode="auto">
          <a:xfrm>
            <a:off x="4613295" y="2123949"/>
            <a:ext cx="4455000" cy="80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14" tIns="34254" rIns="68514" bIns="34254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latin typeface="Verdana" pitchFamily="34" charset="0"/>
              </a:rPr>
              <a:t>Обжалование действий (бездействия) заказчика допускается в любое время с момента размещения извещения и документации о закупке и не позднее, чем в течение 10 дней с даты размещения информации об итогах закупки на сайтах 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21" name="Прямоугольник 13"/>
          <p:cNvSpPr>
            <a:spLocks noChangeArrowheads="1"/>
          </p:cNvSpPr>
          <p:nvPr/>
        </p:nvSpPr>
        <p:spPr bwMode="auto">
          <a:xfrm>
            <a:off x="937692" y="3973116"/>
            <a:ext cx="7200800" cy="436934"/>
          </a:xfrm>
          <a:prstGeom prst="rect">
            <a:avLst/>
          </a:prstGeom>
          <a:noFill/>
          <a:ln w="9525">
            <a:solidFill>
              <a:srgbClr val="E21A1A"/>
            </a:solidFill>
            <a:prstDash val="dash"/>
            <a:miter lim="800000"/>
            <a:headEnd/>
            <a:tailEnd/>
          </a:ln>
        </p:spPr>
        <p:txBody>
          <a:bodyPr wrap="square" lIns="91334" tIns="45666" rIns="91334" bIns="45666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Verdana" pitchFamily="34" charset="0"/>
              </a:rPr>
              <a:t>Ответ </a:t>
            </a:r>
            <a:r>
              <a:rPr lang="ru-RU" sz="1400" dirty="0" smtClean="0">
                <a:latin typeface="Verdana" pitchFamily="34" charset="0"/>
              </a:rPr>
              <a:t>направляется обратившемуся лицу, </a:t>
            </a: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Verdana" pitchFamily="34" charset="0"/>
              </a:rPr>
              <a:t>сведения о рассмотрении размещаются на официальном сайте компании </a:t>
            </a:r>
            <a:endParaRPr lang="ru-RU" sz="14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20" name="Рисунок 19" descr="Горяч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4300" y="2975223"/>
            <a:ext cx="648000" cy="648000"/>
          </a:xfrm>
          <a:prstGeom prst="rect">
            <a:avLst/>
          </a:prstGeom>
        </p:spPr>
      </p:pic>
      <p:pic>
        <p:nvPicPr>
          <p:cNvPr id="22" name="Рисунок 21" descr="жалобы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4713" y="2971031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81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FE0066E-EE8F-4904-A705-2AFFD80DCAA9}"/>
              </a:ext>
            </a:extLst>
          </p:cNvPr>
          <p:cNvSpPr/>
          <p:nvPr/>
        </p:nvSpPr>
        <p:spPr>
          <a:xfrm>
            <a:off x="0" y="431870"/>
            <a:ext cx="4500000" cy="2880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4" tIns="34255" rIns="68514" bIns="34255"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288" y="411164"/>
            <a:ext cx="8064500" cy="584685"/>
          </a:xfrm>
          <a:prstGeom prst="rect">
            <a:avLst/>
          </a:prstGeom>
        </p:spPr>
        <p:txBody>
          <a:bodyPr wrap="square" lIns="91351" tIns="45675" rIns="91351" bIns="45675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Предупреждение для участников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закупок об участившихся случаях мошенничества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4970" y="1059582"/>
            <a:ext cx="8064500" cy="793876"/>
          </a:xfrm>
          <a:prstGeom prst="rect">
            <a:avLst/>
          </a:prstGeom>
        </p:spPr>
        <p:txBody>
          <a:bodyPr wrap="square" lIns="91351" tIns="45675" rIns="91351" bIns="4567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>
                <a:latin typeface="Verdana" pitchFamily="34" charset="0"/>
                <a:ea typeface="Verdana" pitchFamily="34" charset="0"/>
              </a:rPr>
              <a:t>В ОАО «РЖД» поступают обращения о том, что лица, представляющиеся сотрудниками ОАО «РЖД», предлагают заключить договор на поставку товаров (выполнение работ, оказание услуг). Перед заключением договора указанные лица просят представить документы, в числе которых:</a:t>
            </a:r>
            <a:endParaRPr lang="ru-RU" sz="14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995686"/>
            <a:ext cx="6984776" cy="738573"/>
          </a:xfrm>
          <a:prstGeom prst="rect">
            <a:avLst/>
          </a:prstGeom>
        </p:spPr>
        <p:txBody>
          <a:bodyPr wrap="square" lIns="91351" tIns="45675" rIns="91351" bIns="45675">
            <a:spAutoFit/>
          </a:bodyPr>
          <a:lstStyle/>
          <a:p>
            <a:r>
              <a:rPr lang="ru-RU" sz="14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сертификаты соответствия продукции, </a:t>
            </a:r>
            <a:br>
              <a:rPr lang="ru-RU" sz="14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4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выдача которых осуществляется на платной основе</a:t>
            </a:r>
          </a:p>
          <a:p>
            <a:endParaRPr lang="ru-RU" sz="1400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170" y="3075807"/>
            <a:ext cx="6408514" cy="523129"/>
          </a:xfrm>
          <a:prstGeom prst="rect">
            <a:avLst/>
          </a:prstGeom>
        </p:spPr>
        <p:txBody>
          <a:bodyPr wrap="square" lIns="91351" tIns="45675" rIns="91351" bIns="45675">
            <a:spAutoFit/>
          </a:bodyPr>
          <a:lstStyle/>
          <a:p>
            <a:r>
              <a:rPr lang="ru-RU" sz="1400" dirty="0" smtClean="0">
                <a:latin typeface="Verdana" pitchFamily="34" charset="0"/>
                <a:ea typeface="Verdana" pitchFamily="34" charset="0"/>
              </a:rPr>
              <a:t>При этом указанные в обращениях закупки ОАО «РЖД» </a:t>
            </a:r>
            <a:br>
              <a:rPr lang="ru-RU" sz="1400" dirty="0" smtClean="0">
                <a:latin typeface="Verdana" pitchFamily="34" charset="0"/>
                <a:ea typeface="Verdana" pitchFamily="34" charset="0"/>
              </a:rPr>
            </a:br>
            <a:r>
              <a:rPr lang="ru-RU" sz="1400" dirty="0" smtClean="0">
                <a:latin typeface="Verdana" pitchFamily="34" charset="0"/>
                <a:ea typeface="Verdana" pitchFamily="34" charset="0"/>
              </a:rPr>
              <a:t>в действительности </a:t>
            </a:r>
            <a:r>
              <a:rPr lang="ru-RU" sz="1400" b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не осуществляются</a:t>
            </a:r>
            <a:endParaRPr lang="ru-RU" sz="1400" dirty="0">
              <a:solidFill>
                <a:srgbClr val="E21A1A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170" y="4123018"/>
            <a:ext cx="8064500" cy="609307"/>
          </a:xfrm>
          <a:prstGeom prst="rect">
            <a:avLst/>
          </a:prstGeom>
        </p:spPr>
        <p:txBody>
          <a:bodyPr wrap="square" lIns="91351" tIns="45675" rIns="91351" bIns="4567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>
                <a:latin typeface="Verdana" pitchFamily="34" charset="0"/>
                <a:ea typeface="Verdana" pitchFamily="34" charset="0"/>
              </a:rPr>
              <a:t>При возникновении вопросов об организации и проведении закупок</a:t>
            </a:r>
            <a:br>
              <a:rPr lang="ru-RU" sz="1400" dirty="0" smtClean="0">
                <a:latin typeface="Verdana" pitchFamily="34" charset="0"/>
                <a:ea typeface="Verdana" pitchFamily="34" charset="0"/>
              </a:rPr>
            </a:br>
            <a:r>
              <a:rPr lang="ru-RU" sz="1400" dirty="0" smtClean="0">
                <a:latin typeface="Verdana" pitchFamily="34" charset="0"/>
                <a:ea typeface="Verdana" pitchFamily="34" charset="0"/>
              </a:rPr>
              <a:t>вы можете обратиться на </a:t>
            </a:r>
            <a:r>
              <a:rPr lang="ru-RU" sz="1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hlinkClick r:id="rId2"/>
              </a:rPr>
              <a:t>горячую линию ОАО «РЖД» по вопросам </a:t>
            </a:r>
            <a:br>
              <a:rPr lang="ru-RU" sz="1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hlinkClick r:id="rId2"/>
              </a:rPr>
            </a:br>
            <a:r>
              <a:rPr lang="ru-RU" sz="1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hlinkClick r:id="rId2"/>
              </a:rPr>
              <a:t>организации и проведения закупок</a:t>
            </a:r>
            <a:endParaRPr lang="ru-RU" sz="1400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3" name="Picture 2" descr="D:\Переделка МСП\Иконки\noun_100306_cc.pn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4000" contrast="-61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920230" y="2643758"/>
            <a:ext cx="1900242" cy="224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14" name="Умножение 13"/>
          <p:cNvSpPr/>
          <p:nvPr/>
        </p:nvSpPr>
        <p:spPr>
          <a:xfrm>
            <a:off x="395288" y="1958068"/>
            <a:ext cx="720000" cy="720000"/>
          </a:xfrm>
          <a:prstGeom prst="mathMultiply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-puti-1617167f-61aa-42f6-b5a2-b88b1fdbca3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FE0066E-EE8F-4904-A705-2AFFD80DCAA9}"/>
              </a:ext>
            </a:extLst>
          </p:cNvPr>
          <p:cNvSpPr/>
          <p:nvPr/>
        </p:nvSpPr>
        <p:spPr>
          <a:xfrm>
            <a:off x="0" y="3003798"/>
            <a:ext cx="7812360" cy="504056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4" tIns="34255" rIns="68514" bIns="34255"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9750" y="2988941"/>
            <a:ext cx="8424738" cy="208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349" tIns="34165" rIns="68349" bIns="34165">
            <a:spAutoFit/>
          </a:bodyPr>
          <a:lstStyle/>
          <a:p>
            <a:pPr>
              <a:lnSpc>
                <a:spcPts val="3300"/>
              </a:lnSpc>
              <a:spcBef>
                <a:spcPts val="45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</a:rPr>
              <a:t>Центральная дирекция закупок и снабжения – филиал ОАО «РЖД»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</a:rPr>
              <a:t>Контактная информация: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</a:rPr>
              <a:t>Адрес:105064, Россия, г. Москва, ул. Земляной Вал, д. 9, БЦ «</a:t>
            </a:r>
            <a:r>
              <a:rPr lang="ru-RU" sz="1200" dirty="0" err="1" smtClean="0">
                <a:latin typeface="Verdana" pitchFamily="34" charset="0"/>
                <a:ea typeface="Verdana" pitchFamily="34" charset="0"/>
              </a:rPr>
              <a:t>Ситидел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»</a:t>
            </a:r>
            <a:endParaRPr lang="en-US" sz="1200" dirty="0" smtClean="0">
              <a:latin typeface="Verdana" pitchFamily="34" charset="0"/>
              <a:ea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</a:rPr>
              <a:t>Тел.: +7 (499) 262-59-69 </a:t>
            </a:r>
            <a:br>
              <a:rPr lang="ru-RU" sz="1200" dirty="0" smtClean="0">
                <a:latin typeface="Verdana" pitchFamily="34" charset="0"/>
                <a:ea typeface="Verdana" pitchFamily="34" charset="0"/>
              </a:rPr>
            </a:br>
            <a:r>
              <a:rPr lang="en-US" sz="1200" dirty="0" smtClean="0">
                <a:latin typeface="Verdana" pitchFamily="34" charset="0"/>
                <a:ea typeface="Verdana" pitchFamily="34" charset="0"/>
              </a:rPr>
              <a:t>E-mail: </a:t>
            </a:r>
            <a:r>
              <a:rPr lang="ru-RU" sz="1200" dirty="0" err="1" smtClean="0">
                <a:latin typeface="Verdana" pitchFamily="34" charset="0"/>
                <a:ea typeface="Verdana" pitchFamily="34" charset="0"/>
                <a:hlinkClick r:id="rId3"/>
              </a:rPr>
              <a:t>cdzs@center.rzd.ru</a:t>
            </a:r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pPr>
              <a:lnSpc>
                <a:spcPts val="3300"/>
              </a:lnSpc>
              <a:spcBef>
                <a:spcPts val="450"/>
              </a:spcBef>
            </a:pPr>
            <a:endParaRPr lang="ru-RU" sz="1200" dirty="0">
              <a:latin typeface="Verdan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5B8DE14C-B115-4D0E-B668-1348C0E37068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570E7D3F-2C4B-4DB1-A6C5-69CE5DCEAC84}"/>
              </a:ext>
            </a:extLst>
          </p:cNvPr>
          <p:cNvSpPr/>
          <p:nvPr/>
        </p:nvSpPr>
        <p:spPr>
          <a:xfrm>
            <a:off x="0" y="384851"/>
            <a:ext cx="4067944" cy="249412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63" tIns="34117" rIns="68263" bIns="34117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4" name="Рисунок 43"/>
          <p:cNvPicPr/>
          <p:nvPr/>
        </p:nvPicPr>
        <p:blipFill>
          <a:blip r:embed="rId2" cstate="print"/>
          <a:srcRect t="3354" b="3354"/>
          <a:stretch>
            <a:fillRect/>
          </a:stretch>
        </p:blipFill>
        <p:spPr bwMode="auto">
          <a:xfrm>
            <a:off x="4319974" y="2574953"/>
            <a:ext cx="1368000" cy="11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/>
          <p:cNvPicPr/>
          <p:nvPr/>
        </p:nvPicPr>
        <p:blipFill>
          <a:blip r:embed="rId3" cstate="print"/>
          <a:srcRect t="6390" b="4143"/>
          <a:stretch>
            <a:fillRect/>
          </a:stretch>
        </p:blipFill>
        <p:spPr bwMode="auto">
          <a:xfrm>
            <a:off x="5803466" y="1682973"/>
            <a:ext cx="1368000" cy="11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4" cstate="print"/>
          <a:srcRect l="12850" t="3748" r="13595" b="11025"/>
          <a:stretch>
            <a:fillRect/>
          </a:stretch>
        </p:blipFill>
        <p:spPr bwMode="auto">
          <a:xfrm>
            <a:off x="7284938" y="594846"/>
            <a:ext cx="1368152" cy="11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5380062"/>
            <a:ext cx="2133600" cy="274637"/>
          </a:xfrm>
        </p:spPr>
        <p:txBody>
          <a:bodyPr/>
          <a:lstStyle/>
          <a:p>
            <a:pPr>
              <a:defRPr/>
            </a:pPr>
            <a:fld id="{AD21E226-3CBA-4FA4-B42D-A39835BDB3C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9643" y="976224"/>
            <a:ext cx="4057895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На сайте ОАО «РЖД» в разделе </a:t>
            </a:r>
            <a:br>
              <a:rPr lang="ru-RU" sz="1200" b="1" dirty="0" smtClean="0">
                <a:latin typeface="Verdana" pitchFamily="34" charset="0"/>
                <a:ea typeface="Verdana" pitchFamily="34" charset="0"/>
              </a:rPr>
            </a:br>
            <a:r>
              <a:rPr lang="ru-RU" sz="1200" b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«Закупки и торги»</a:t>
            </a:r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(сведения о планируемых закупках, </a:t>
            </a:r>
            <a:r>
              <a:rPr lang="ru-RU" sz="800" dirty="0" smtClean="0">
                <a:latin typeface="Verdana" pitchFamily="34" charset="0"/>
                <a:ea typeface="Verdana" pitchFamily="34" charset="0"/>
                <a:cs typeface="Open Sans" panose="020B0606030504020204" pitchFamily="34" charset="0"/>
              </a:rPr>
              <a:t>примерные формы документаций о закупке, презентационные материалы на тему «Как стать поставщиком ОАО «РЖД», информация </a:t>
            </a:r>
            <a:br>
              <a:rPr lang="ru-RU" sz="800" dirty="0" smtClean="0">
                <a:latin typeface="Verdana" pitchFamily="34" charset="0"/>
                <a:ea typeface="Verdana" pitchFamily="34" charset="0"/>
                <a:cs typeface="Open Sans" panose="020B0606030504020204" pitchFamily="34" charset="0"/>
              </a:rPr>
            </a:br>
            <a:r>
              <a:rPr lang="ru-RU" sz="800" dirty="0" smtClean="0">
                <a:latin typeface="Verdana" pitchFamily="34" charset="0"/>
                <a:ea typeface="Verdana" pitchFamily="34" charset="0"/>
                <a:cs typeface="Open Sans" panose="020B0606030504020204" pitchFamily="34" charset="0"/>
              </a:rPr>
              <a:t>о типовых проблемах и ошибках, допускаемых участниками </a:t>
            </a:r>
            <a:br>
              <a:rPr lang="ru-RU" sz="800" dirty="0" smtClean="0">
                <a:latin typeface="Verdana" pitchFamily="34" charset="0"/>
                <a:ea typeface="Verdana" pitchFamily="34" charset="0"/>
                <a:cs typeface="Open Sans" panose="020B0606030504020204" pitchFamily="34" charset="0"/>
              </a:rPr>
            </a:br>
            <a:r>
              <a:rPr lang="ru-RU" sz="800" dirty="0" smtClean="0">
                <a:latin typeface="Verdana" pitchFamily="34" charset="0"/>
                <a:ea typeface="Verdana" pitchFamily="34" charset="0"/>
                <a:cs typeface="Open Sans" panose="020B0606030504020204" pitchFamily="34" charset="0"/>
              </a:rPr>
              <a:t>при подготовке к участию в закупке и пр.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)</a:t>
            </a:r>
          </a:p>
        </p:txBody>
      </p:sp>
      <p:sp>
        <p:nvSpPr>
          <p:cNvPr id="8" name="Прямоугольник 3">
            <a:extLst>
              <a:ext uri="{FF2B5EF4-FFF2-40B4-BE49-F238E27FC236}">
                <a16:creationId xmlns:a16="http://schemas.microsoft.com/office/drawing/2014/main" xmlns="" id="{25B6D82B-518F-41C6-94A5-521A10F75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643" y="92046"/>
            <a:ext cx="7848103" cy="58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1" tIns="45495" rIns="90991" bIns="45495">
            <a:spAutoFit/>
          </a:bodyPr>
          <a:lstStyle/>
          <a:p>
            <a:r>
              <a:rPr lang="ru-RU" alt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Публикация информации </a:t>
            </a:r>
            <a:r>
              <a:rPr lang="ru-RU" alt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 </a:t>
            </a:r>
            <a:r>
              <a:rPr lang="ru-RU" alt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закупках </a:t>
            </a:r>
            <a:r>
              <a:rPr lang="ru-RU" alt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ОАО </a:t>
            </a:r>
            <a:r>
              <a:rPr lang="ru-RU" alt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«РЖД</a:t>
            </a:r>
            <a:r>
              <a:rPr lang="ru-RU" alt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 </a:t>
            </a:r>
            <a:r>
              <a:rPr lang="ru-RU" alt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Методологическая поддержка </a:t>
            </a:r>
            <a:r>
              <a:rPr lang="ru-RU" alt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участников закупки</a:t>
            </a:r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D607D4D-2224-4EAB-BF67-0D1207C98A8E}"/>
              </a:ext>
            </a:extLst>
          </p:cNvPr>
          <p:cNvSpPr/>
          <p:nvPr/>
        </p:nvSpPr>
        <p:spPr>
          <a:xfrm>
            <a:off x="399119" y="1803632"/>
            <a:ext cx="3766795" cy="758308"/>
          </a:xfrm>
          <a:prstGeom prst="rect">
            <a:avLst/>
          </a:prstGeom>
        </p:spPr>
        <p:txBody>
          <a:bodyPr wrap="square" lIns="68252" tIns="34111" rIns="68252" bIns="34111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Verdana" pitchFamily="34" charset="0"/>
                <a:ea typeface="Verdana" pitchFamily="34" charset="0"/>
              </a:rPr>
              <a:t>На электронной площадке </a:t>
            </a:r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РТС-Тендер </a:t>
            </a:r>
            <a:br>
              <a:rPr lang="ru-RU" sz="1200" b="1" dirty="0" smtClean="0">
                <a:latin typeface="Verdana" pitchFamily="34" charset="0"/>
                <a:ea typeface="Verdana" pitchFamily="34" charset="0"/>
              </a:rPr>
            </a:br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в разделе </a:t>
            </a:r>
            <a:r>
              <a:rPr lang="ru-RU" sz="1200" b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«Секция </a:t>
            </a:r>
            <a:r>
              <a:rPr lang="ru-RU" sz="1200" b="1" dirty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закупок </a:t>
            </a:r>
            <a:r>
              <a:rPr lang="ru-RU" sz="1200" b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ОАО </a:t>
            </a:r>
            <a:r>
              <a:rPr lang="ru-RU" sz="1200" b="1" dirty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«РЖД</a:t>
            </a:r>
            <a:r>
              <a:rPr lang="ru-RU" sz="1100" b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» 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(сведения о закупках: извещение, документация, протоколы, </a:t>
            </a:r>
            <a:br>
              <a:rPr lang="ru-RU" sz="800" dirty="0" smtClean="0">
                <a:latin typeface="Verdana" pitchFamily="34" charset="0"/>
                <a:ea typeface="Verdana" pitchFamily="34" charset="0"/>
              </a:rPr>
            </a:br>
            <a:r>
              <a:rPr lang="ru-RU" sz="800" dirty="0" smtClean="0">
                <a:latin typeface="Verdana" pitchFamily="34" charset="0"/>
                <a:ea typeface="Verdana" pitchFamily="34" charset="0"/>
              </a:rPr>
              <a:t>в том числе итоговые, оформляемые без раскрытия сведений </a:t>
            </a:r>
            <a:br>
              <a:rPr lang="ru-RU" sz="800" dirty="0" smtClean="0">
                <a:latin typeface="Verdana" pitchFamily="34" charset="0"/>
                <a:ea typeface="Verdana" pitchFamily="34" charset="0"/>
              </a:rPr>
            </a:br>
            <a:r>
              <a:rPr lang="ru-RU" sz="800" dirty="0" smtClean="0">
                <a:latin typeface="Verdana" pitchFamily="34" charset="0"/>
                <a:ea typeface="Verdana" pitchFamily="34" charset="0"/>
              </a:rPr>
              <a:t>об участниках, победителях, лицах, с которыми принято </a:t>
            </a:r>
            <a:br>
              <a:rPr lang="ru-RU" sz="800" dirty="0" smtClean="0">
                <a:latin typeface="Verdana" pitchFamily="34" charset="0"/>
                <a:ea typeface="Verdana" pitchFamily="34" charset="0"/>
              </a:rPr>
            </a:br>
            <a:r>
              <a:rPr lang="ru-RU" sz="800" dirty="0" smtClean="0">
                <a:latin typeface="Verdana" pitchFamily="34" charset="0"/>
                <a:ea typeface="Verdana" pitchFamily="34" charset="0"/>
              </a:rPr>
              <a:t>решение о заключении договора)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" name="Рисунок 9" descr="qr-code (закупки и торги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67092" y="1479874"/>
            <a:ext cx="648000" cy="648000"/>
          </a:xfrm>
          <a:prstGeom prst="rect">
            <a:avLst/>
          </a:prstGeom>
        </p:spPr>
      </p:pic>
      <p:cxnSp>
        <p:nvCxnSpPr>
          <p:cNvPr id="26" name="Соединительная линия уступом 25"/>
          <p:cNvCxnSpPr/>
          <p:nvPr/>
        </p:nvCxnSpPr>
        <p:spPr>
          <a:xfrm flipV="1">
            <a:off x="468313" y="2142152"/>
            <a:ext cx="5255815" cy="405736"/>
          </a:xfrm>
          <a:prstGeom prst="bentConnector3">
            <a:avLst>
              <a:gd name="adj1" fmla="val 68274"/>
            </a:avLst>
          </a:prstGeom>
          <a:ln>
            <a:solidFill>
              <a:srgbClr val="E21A1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Секция закупки (РТС-тендер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2427734"/>
            <a:ext cx="648000" cy="648000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D7226553-B65B-4B62-9500-C3400C54CB89}"/>
              </a:ext>
            </a:extLst>
          </p:cNvPr>
          <p:cNvSpPr/>
          <p:nvPr/>
        </p:nvSpPr>
        <p:spPr>
          <a:xfrm>
            <a:off x="430213" y="2695354"/>
            <a:ext cx="2879551" cy="438220"/>
          </a:xfrm>
          <a:prstGeom prst="rect">
            <a:avLst/>
          </a:prstGeom>
        </p:spPr>
        <p:txBody>
          <a:bodyPr wrap="square" lIns="68252" tIns="34111" rIns="68252" bIns="34111">
            <a:spAutoFit/>
          </a:bodyPr>
          <a:lstStyle/>
          <a:p>
            <a:r>
              <a:rPr lang="ru-RU" sz="1200" b="1" dirty="0">
                <a:latin typeface="Verdana" pitchFamily="34" charset="0"/>
                <a:ea typeface="Verdana" pitchFamily="34" charset="0"/>
              </a:rPr>
              <a:t>В </a:t>
            </a:r>
            <a:r>
              <a:rPr lang="ru-RU" sz="1200" b="1" dirty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электронном магазине </a:t>
            </a:r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/>
            </a:r>
            <a:br>
              <a:rPr lang="ru-RU" sz="1200" b="1" dirty="0" smtClean="0">
                <a:latin typeface="Verdana" pitchFamily="34" charset="0"/>
                <a:ea typeface="Verdana" pitchFamily="34" charset="0"/>
              </a:rPr>
            </a:br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ОАО </a:t>
            </a:r>
            <a:r>
              <a:rPr lang="ru-RU" sz="1200" b="1" dirty="0">
                <a:latin typeface="Verdana" pitchFamily="34" charset="0"/>
                <a:ea typeface="Verdana" pitchFamily="34" charset="0"/>
              </a:rPr>
              <a:t>«РЖД» 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(</a:t>
            </a:r>
            <a:r>
              <a:rPr lang="ru-RU" sz="800" dirty="0">
                <a:latin typeface="Verdana" pitchFamily="34" charset="0"/>
                <a:ea typeface="Verdana" pitchFamily="34" charset="0"/>
              </a:rPr>
              <a:t>до 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3 млн.руб. </a:t>
            </a:r>
            <a:r>
              <a:rPr lang="ru-RU" sz="800" dirty="0">
                <a:latin typeface="Verdana" pitchFamily="34" charset="0"/>
                <a:ea typeface="Verdana" pitchFamily="34" charset="0"/>
              </a:rPr>
              <a:t>с учетом 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НДС)</a:t>
            </a:r>
            <a:endParaRPr lang="ru-RU" sz="800" dirty="0">
              <a:solidFill>
                <a:srgbClr val="E21A1A"/>
              </a:solidFill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468313" y="2986164"/>
            <a:ext cx="3743647" cy="112792"/>
          </a:xfrm>
          <a:prstGeom prst="bentConnector3">
            <a:avLst>
              <a:gd name="adj1" fmla="val 74777"/>
            </a:avLst>
          </a:prstGeom>
          <a:ln>
            <a:solidFill>
              <a:srgbClr val="E21A1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 descr="qr-code (элмаг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7500" y="3397004"/>
            <a:ext cx="648000" cy="648000"/>
          </a:xfrm>
          <a:prstGeom prst="rect">
            <a:avLst/>
          </a:prstGeom>
        </p:spPr>
      </p:pic>
      <p:pic>
        <p:nvPicPr>
          <p:cNvPr id="57" name="Рисунок 56"/>
          <p:cNvPicPr/>
          <p:nvPr/>
        </p:nvPicPr>
        <p:blipFill>
          <a:blip r:embed="rId8" cstate="print"/>
          <a:srcRect t="3354" r="16022" b="7241"/>
          <a:stretch>
            <a:fillRect/>
          </a:stretch>
        </p:blipFill>
        <p:spPr bwMode="auto">
          <a:xfrm>
            <a:off x="2841506" y="3618940"/>
            <a:ext cx="1368000" cy="11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8" name="Рисунок 57" descr="qr-code (закупки и торги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30134" y="4349562"/>
            <a:ext cx="648000" cy="648000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389377" y="3443474"/>
            <a:ext cx="250249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Положение о закупке товаров, работ, услуг для нужд ОАО «РЖД» </a:t>
            </a:r>
            <a:br>
              <a:rPr lang="ru-RU" sz="1200" b="1" dirty="0" smtClean="0">
                <a:latin typeface="Verdana" pitchFamily="34" charset="0"/>
                <a:ea typeface="Verdana" pitchFamily="34" charset="0"/>
              </a:rPr>
            </a:br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на сайте ЕИС</a:t>
            </a:r>
            <a:endParaRPr lang="ru-RU" sz="1200" b="1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60" name="Соединительная линия уступом 59"/>
          <p:cNvCxnSpPr/>
          <p:nvPr/>
        </p:nvCxnSpPr>
        <p:spPr>
          <a:xfrm flipV="1">
            <a:off x="755576" y="3974893"/>
            <a:ext cx="1943770" cy="144015"/>
          </a:xfrm>
          <a:prstGeom prst="bentConnector3">
            <a:avLst>
              <a:gd name="adj1" fmla="val 50000"/>
            </a:avLst>
          </a:prstGeom>
          <a:ln>
            <a:solidFill>
              <a:srgbClr val="E21A1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Соединительная линия уступом 82"/>
          <p:cNvCxnSpPr/>
          <p:nvPr/>
        </p:nvCxnSpPr>
        <p:spPr>
          <a:xfrm flipV="1">
            <a:off x="468313" y="1151324"/>
            <a:ext cx="6551959" cy="628338"/>
          </a:xfrm>
          <a:prstGeom prst="bentConnector3">
            <a:avLst>
              <a:gd name="adj1" fmla="val 60442"/>
            </a:avLst>
          </a:prstGeom>
          <a:ln>
            <a:solidFill>
              <a:srgbClr val="E21A1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1112" y="0"/>
            <a:ext cx="9132887" cy="5143500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AD21E226-3CBA-4FA4-B42D-A39835BDB3C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Rounded Rectangle 118">
            <a:extLst>
              <a:ext uri="{FF2B5EF4-FFF2-40B4-BE49-F238E27FC236}">
                <a16:creationId xmlns:a16="http://schemas.microsoft.com/office/drawing/2014/main" xmlns="" id="{908F9AA1-A723-4487-922F-E6C71E165782}"/>
              </a:ext>
            </a:extLst>
          </p:cNvPr>
          <p:cNvSpPr/>
          <p:nvPr/>
        </p:nvSpPr>
        <p:spPr>
          <a:xfrm>
            <a:off x="254795" y="628001"/>
            <a:ext cx="4321968" cy="4120841"/>
          </a:xfrm>
          <a:prstGeom prst="roundRect">
            <a:avLst>
              <a:gd name="adj" fmla="val 547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r="5400000" algn="ctr" rotWithShape="0">
              <a:srgbClr val="000000">
                <a:alpha val="20000"/>
              </a:srgbClr>
            </a:outerShdw>
          </a:effectLst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kern="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7" name="Полилиния: фигура 65">
            <a:extLst>
              <a:ext uri="{FF2B5EF4-FFF2-40B4-BE49-F238E27FC236}">
                <a16:creationId xmlns:a16="http://schemas.microsoft.com/office/drawing/2014/main" xmlns="" id="{7CE137A0-1BEF-443E-9ED2-97E91E78F93E}"/>
              </a:ext>
            </a:extLst>
          </p:cNvPr>
          <p:cNvSpPr/>
          <p:nvPr/>
        </p:nvSpPr>
        <p:spPr>
          <a:xfrm>
            <a:off x="254794" y="592377"/>
            <a:ext cx="4321969" cy="1429171"/>
          </a:xfrm>
          <a:custGeom>
            <a:avLst/>
            <a:gdLst>
              <a:gd name="connsiteX0" fmla="*/ 89325 w 2160000"/>
              <a:gd name="connsiteY0" fmla="*/ 0 h 1541596"/>
              <a:gd name="connsiteX1" fmla="*/ 2070675 w 2160000"/>
              <a:gd name="connsiteY1" fmla="*/ 0 h 1541596"/>
              <a:gd name="connsiteX2" fmla="*/ 2160000 w 2160000"/>
              <a:gd name="connsiteY2" fmla="*/ 89325 h 1541596"/>
              <a:gd name="connsiteX3" fmla="*/ 2160000 w 2160000"/>
              <a:gd name="connsiteY3" fmla="*/ 1541591 h 1541596"/>
              <a:gd name="connsiteX4" fmla="*/ 2159999 w 2160000"/>
              <a:gd name="connsiteY4" fmla="*/ 1541596 h 1541596"/>
              <a:gd name="connsiteX5" fmla="*/ 2159999 w 2160000"/>
              <a:gd name="connsiteY5" fmla="*/ 426554 h 1541596"/>
              <a:gd name="connsiteX6" fmla="*/ 0 w 2160000"/>
              <a:gd name="connsiteY6" fmla="*/ 426554 h 1541596"/>
              <a:gd name="connsiteX7" fmla="*/ 0 w 2160000"/>
              <a:gd name="connsiteY7" fmla="*/ 89325 h 1541596"/>
              <a:gd name="connsiteX8" fmla="*/ 89325 w 2160000"/>
              <a:gd name="connsiteY8" fmla="*/ 0 h 154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000" h="1541596">
                <a:moveTo>
                  <a:pt x="89325" y="0"/>
                </a:moveTo>
                <a:lnTo>
                  <a:pt x="2070675" y="0"/>
                </a:lnTo>
                <a:cubicBezTo>
                  <a:pt x="2120008" y="0"/>
                  <a:pt x="2160000" y="39992"/>
                  <a:pt x="2160000" y="89325"/>
                </a:cubicBezTo>
                <a:lnTo>
                  <a:pt x="2160000" y="1541591"/>
                </a:lnTo>
                <a:lnTo>
                  <a:pt x="2159999" y="1541596"/>
                </a:lnTo>
                <a:lnTo>
                  <a:pt x="2159999" y="426554"/>
                </a:lnTo>
                <a:lnTo>
                  <a:pt x="0" y="426554"/>
                </a:lnTo>
                <a:lnTo>
                  <a:pt x="0" y="89325"/>
                </a:lnTo>
                <a:cubicBezTo>
                  <a:pt x="0" y="39992"/>
                  <a:pt x="39992" y="0"/>
                  <a:pt x="89325" y="0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50800" dir="5400000" algn="ctr" rotWithShape="0">
              <a:srgbClr val="000000">
                <a:alpha val="20000"/>
              </a:srgb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defRPr/>
            </a:pPr>
            <a:endParaRPr lang="en-US" kern="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8" name="Rectangle 208">
            <a:extLst>
              <a:ext uri="{FF2B5EF4-FFF2-40B4-BE49-F238E27FC236}">
                <a16:creationId xmlns:a16="http://schemas.microsoft.com/office/drawing/2014/main" xmlns="" id="{86785AB6-287C-48E1-B6D6-8BF3D2B695DA}"/>
              </a:ext>
            </a:extLst>
          </p:cNvPr>
          <p:cNvSpPr/>
          <p:nvPr/>
        </p:nvSpPr>
        <p:spPr>
          <a:xfrm>
            <a:off x="554354" y="648676"/>
            <a:ext cx="3454157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lnSpc>
                <a:spcPts val="900"/>
              </a:lnSpc>
            </a:pPr>
            <a:r>
              <a:rPr lang="ru-RU" sz="1200" b="1" dirty="0" smtClean="0">
                <a:solidFill>
                  <a:srgbClr val="394A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КОНКУРЕНТНЫЕ</a:t>
            </a:r>
            <a:endParaRPr lang="ru-RU" sz="1200" b="1" i="1" dirty="0" smtClean="0">
              <a:solidFill>
                <a:srgbClr val="394A5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685800">
              <a:lnSpc>
                <a:spcPts val="900"/>
              </a:lnSpc>
            </a:pPr>
            <a:r>
              <a:rPr lang="ru-RU" sz="900" i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(*в том числе, проводимые среди субъектов МСП)</a:t>
            </a:r>
            <a:endParaRPr lang="ru-RU" sz="900" i="1" dirty="0">
              <a:solidFill>
                <a:srgbClr val="E21A1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ounded Rectangle 118">
            <a:extLst>
              <a:ext uri="{FF2B5EF4-FFF2-40B4-BE49-F238E27FC236}">
                <a16:creationId xmlns:a16="http://schemas.microsoft.com/office/drawing/2014/main" xmlns="" id="{908F9AA1-A723-4487-922F-E6C71E165782}"/>
              </a:ext>
            </a:extLst>
          </p:cNvPr>
          <p:cNvSpPr/>
          <p:nvPr/>
        </p:nvSpPr>
        <p:spPr>
          <a:xfrm>
            <a:off x="4576762" y="777240"/>
            <a:ext cx="4329113" cy="3966210"/>
          </a:xfrm>
          <a:prstGeom prst="roundRect">
            <a:avLst>
              <a:gd name="adj" fmla="val 5477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r="5400000" algn="ctr" rotWithShape="0">
              <a:srgbClr val="000000">
                <a:alpha val="20000"/>
              </a:srgbClr>
            </a:outerShdw>
          </a:effectLst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kern="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10" name="Полилиния: фигура 65">
            <a:extLst>
              <a:ext uri="{FF2B5EF4-FFF2-40B4-BE49-F238E27FC236}">
                <a16:creationId xmlns:a16="http://schemas.microsoft.com/office/drawing/2014/main" xmlns="" id="{7CE137A0-1BEF-443E-9ED2-97E91E78F93E}"/>
              </a:ext>
            </a:extLst>
          </p:cNvPr>
          <p:cNvSpPr/>
          <p:nvPr/>
        </p:nvSpPr>
        <p:spPr>
          <a:xfrm>
            <a:off x="4576762" y="595517"/>
            <a:ext cx="4329113" cy="1458000"/>
          </a:xfrm>
          <a:custGeom>
            <a:avLst/>
            <a:gdLst>
              <a:gd name="connsiteX0" fmla="*/ 89325 w 2160000"/>
              <a:gd name="connsiteY0" fmla="*/ 0 h 1541596"/>
              <a:gd name="connsiteX1" fmla="*/ 2070675 w 2160000"/>
              <a:gd name="connsiteY1" fmla="*/ 0 h 1541596"/>
              <a:gd name="connsiteX2" fmla="*/ 2160000 w 2160000"/>
              <a:gd name="connsiteY2" fmla="*/ 89325 h 1541596"/>
              <a:gd name="connsiteX3" fmla="*/ 2160000 w 2160000"/>
              <a:gd name="connsiteY3" fmla="*/ 1541591 h 1541596"/>
              <a:gd name="connsiteX4" fmla="*/ 2159999 w 2160000"/>
              <a:gd name="connsiteY4" fmla="*/ 1541596 h 1541596"/>
              <a:gd name="connsiteX5" fmla="*/ 2159999 w 2160000"/>
              <a:gd name="connsiteY5" fmla="*/ 426554 h 1541596"/>
              <a:gd name="connsiteX6" fmla="*/ 0 w 2160000"/>
              <a:gd name="connsiteY6" fmla="*/ 426554 h 1541596"/>
              <a:gd name="connsiteX7" fmla="*/ 0 w 2160000"/>
              <a:gd name="connsiteY7" fmla="*/ 89325 h 1541596"/>
              <a:gd name="connsiteX8" fmla="*/ 89325 w 2160000"/>
              <a:gd name="connsiteY8" fmla="*/ 0 h 154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000" h="1541596">
                <a:moveTo>
                  <a:pt x="89325" y="0"/>
                </a:moveTo>
                <a:lnTo>
                  <a:pt x="2070675" y="0"/>
                </a:lnTo>
                <a:cubicBezTo>
                  <a:pt x="2120008" y="0"/>
                  <a:pt x="2160000" y="39992"/>
                  <a:pt x="2160000" y="89325"/>
                </a:cubicBezTo>
                <a:lnTo>
                  <a:pt x="2160000" y="1541591"/>
                </a:lnTo>
                <a:lnTo>
                  <a:pt x="2159999" y="1541596"/>
                </a:lnTo>
                <a:lnTo>
                  <a:pt x="2159999" y="426554"/>
                </a:lnTo>
                <a:lnTo>
                  <a:pt x="0" y="426554"/>
                </a:lnTo>
                <a:lnTo>
                  <a:pt x="0" y="89325"/>
                </a:lnTo>
                <a:cubicBezTo>
                  <a:pt x="0" y="39992"/>
                  <a:pt x="39992" y="0"/>
                  <a:pt x="89325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r="5400000" algn="ctr" rotWithShape="0">
              <a:srgbClr val="000000">
                <a:alpha val="20000"/>
              </a:srgbClr>
            </a:outerShdw>
          </a:effectLst>
        </p:spPr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defRPr/>
            </a:pPr>
            <a:endParaRPr lang="en-US" kern="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11" name="Rectangle 208">
            <a:extLst>
              <a:ext uri="{FF2B5EF4-FFF2-40B4-BE49-F238E27FC236}">
                <a16:creationId xmlns:a16="http://schemas.microsoft.com/office/drawing/2014/main" xmlns="" id="{86785AB6-287C-48E1-B6D6-8BF3D2B695DA}"/>
              </a:ext>
            </a:extLst>
          </p:cNvPr>
          <p:cNvSpPr/>
          <p:nvPr/>
        </p:nvSpPr>
        <p:spPr>
          <a:xfrm>
            <a:off x="4787899" y="670870"/>
            <a:ext cx="3942953" cy="24878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lnSpc>
                <a:spcPts val="1350"/>
              </a:lnSpc>
            </a:pPr>
            <a:r>
              <a:rPr lang="ru-RU" sz="1200" b="1" dirty="0" smtClean="0">
                <a:solidFill>
                  <a:srgbClr val="455D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НЕКОНКУРЕНТНЫЕ</a:t>
            </a:r>
            <a:endParaRPr lang="ru-RU" sz="1200" b="1" dirty="0">
              <a:solidFill>
                <a:srgbClr val="455D7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208">
            <a:extLst>
              <a:ext uri="{FF2B5EF4-FFF2-40B4-BE49-F238E27FC236}">
                <a16:creationId xmlns:a16="http://schemas.microsoft.com/office/drawing/2014/main" xmlns="" id="{86785AB6-287C-48E1-B6D6-8BF3D2B695DA}"/>
              </a:ext>
            </a:extLst>
          </p:cNvPr>
          <p:cNvSpPr/>
          <p:nvPr/>
        </p:nvSpPr>
        <p:spPr>
          <a:xfrm>
            <a:off x="282031" y="183997"/>
            <a:ext cx="8540316" cy="24878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>
              <a:lnSpc>
                <a:spcPts val="1425"/>
              </a:lnSpc>
            </a:pPr>
            <a:r>
              <a:rPr lang="ru-RU" sz="1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СПОСОБЫ ЗАКУПОК В ОАО «РЖД»</a:t>
            </a:r>
            <a:endParaRPr lang="ru-RU" sz="16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10911135"/>
              </p:ext>
            </p:extLst>
          </p:nvPr>
        </p:nvGraphicFramePr>
        <p:xfrm>
          <a:off x="392906" y="1025589"/>
          <a:ext cx="4183858" cy="3645119"/>
        </p:xfrm>
        <a:graphic>
          <a:graphicData uri="http://schemas.openxmlformats.org/drawingml/2006/table">
            <a:tbl>
              <a:tblPr/>
              <a:tblGrid>
                <a:gridCol w="1938815"/>
                <a:gridCol w="2245043"/>
              </a:tblGrid>
              <a:tr h="417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Способ закупок</a:t>
                      </a:r>
                    </a:p>
                  </a:txBody>
                  <a:tcPr marT="34290" marB="3429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791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Срок размещения информации</a:t>
                      </a:r>
                      <a:b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(п</a:t>
                      </a:r>
                      <a:r>
                        <a:rPr lang="ru-RU" sz="700" b="0" i="1" dirty="0" smtClean="0">
                          <a:latin typeface="Verdana" pitchFamily="34" charset="0"/>
                          <a:ea typeface="Verdana" pitchFamily="34" charset="0"/>
                        </a:rPr>
                        <a:t>осле</a:t>
                      </a:r>
                      <a:r>
                        <a:rPr lang="ru-RU" sz="700" b="0" i="1" baseline="0" dirty="0" smtClean="0">
                          <a:latin typeface="Verdana" pitchFamily="34" charset="0"/>
                          <a:ea typeface="Verdana" pitchFamily="34" charset="0"/>
                        </a:rPr>
                        <a:t> внесения изменений)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Конкурс в электронной форме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*</a:t>
                      </a:r>
                    </a:p>
                  </a:txBody>
                  <a:tcPr marT="34290" marB="3429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7 дней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(не более 30 млн. руб. </a:t>
                      </a:r>
                      <a:b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с НДС)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15 дней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(более 30 млн. руб. </a:t>
                      </a:r>
                      <a:b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с НДС) до окончания срока подачи заявок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Аукцион в электронной форме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Запрос котировок </a:t>
                      </a:r>
                      <a:b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в электронной форме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*</a:t>
                      </a:r>
                    </a:p>
                  </a:txBody>
                  <a:tcPr marT="34290" marB="3429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Не менее чем за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4 рабочих дня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до окончания срока подачи заявок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3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Запрос предложений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в электронной форме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*</a:t>
                      </a:r>
                    </a:p>
                  </a:txBody>
                  <a:tcPr marT="34290" marB="3429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Не менее чем за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5 рабочих дней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70BE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70BE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до окончания срока подачи заявок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Конкурентный отбор </a:t>
                      </a:r>
                      <a:b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(цена  не более 20 млн. руб. </a:t>
                      </a:r>
                      <a:b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 НДС)</a:t>
                      </a:r>
                    </a:p>
                  </a:txBody>
                  <a:tcPr marT="34290" marB="3429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Не менее чем за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 рабочих дня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до проведения конкурентного отбора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ounded Rectangle 118">
            <a:extLst>
              <a:ext uri="{FF2B5EF4-FFF2-40B4-BE49-F238E27FC236}">
                <a16:creationId xmlns:a16="http://schemas.microsoft.com/office/drawing/2014/main" xmlns="" id="{908F9AA1-A723-4487-922F-E6C71E165782}"/>
              </a:ext>
            </a:extLst>
          </p:cNvPr>
          <p:cNvSpPr/>
          <p:nvPr/>
        </p:nvSpPr>
        <p:spPr>
          <a:xfrm>
            <a:off x="323528" y="4732338"/>
            <a:ext cx="8568952" cy="339725"/>
          </a:xfrm>
          <a:prstGeom prst="roundRect">
            <a:avLst>
              <a:gd name="adj" fmla="val 547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r="5400000" algn="ctr" rotWithShape="0">
              <a:srgbClr val="000000">
                <a:alpha val="20000"/>
              </a:srgbClr>
            </a:outerShdw>
          </a:effectLst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kern="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76304" y="4755198"/>
            <a:ext cx="6041917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>
              <a:lnSpc>
                <a:spcPts val="900"/>
              </a:lnSpc>
            </a:pPr>
            <a:r>
              <a:rPr lang="ru-RU" sz="8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Срок предоставления разъяснений  – 3 рабочих дня с даты поступления запроса</a:t>
            </a:r>
          </a:p>
          <a:p>
            <a:pPr defTabSz="685800">
              <a:lnSpc>
                <a:spcPts val="900"/>
              </a:lnSpc>
            </a:pPr>
            <a:r>
              <a:rPr lang="ru-RU" sz="800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Запрос о разъяснении направляется не позднее чем за 3 рабочих дня  до окончания срока подачи заявок</a:t>
            </a:r>
          </a:p>
        </p:txBody>
      </p:sp>
      <p:graphicFrame>
        <p:nvGraphicFramePr>
          <p:cNvPr id="16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45100775"/>
              </p:ext>
            </p:extLst>
          </p:nvPr>
        </p:nvGraphicFramePr>
        <p:xfrm>
          <a:off x="4690254" y="1023051"/>
          <a:ext cx="4234671" cy="3739825"/>
        </p:xfrm>
        <a:graphic>
          <a:graphicData uri="http://schemas.openxmlformats.org/drawingml/2006/table">
            <a:tbl>
              <a:tblPr/>
              <a:tblGrid>
                <a:gridCol w="1879615"/>
                <a:gridCol w="2355056"/>
              </a:tblGrid>
              <a:tr h="395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Способ закупок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Сроки размещения </a:t>
                      </a:r>
                      <a:b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ru-RU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информации</a:t>
                      </a:r>
                      <a:endParaRPr kumimoji="0" lang="ru-RU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255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Закупка у единственного поставщика (подрядчика, исполнителя)</a:t>
                      </a:r>
                    </a:p>
                  </a:txBody>
                  <a:tcPr marT="34290" marB="3429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договор заключается с конкретным поставщиком (исполнителем, подрядчиком) в сроки, предусмотренные планом закупок </a:t>
                      </a:r>
                      <a:b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ОАО «РЖД»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69824">
                <a:tc>
                  <a:txBody>
                    <a:bodyPr/>
                    <a:lstStyle/>
                    <a:p>
                      <a:pPr marL="85725" marR="0" indent="0" algn="l" defTabSz="121791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Конкурентные переговоры</a:t>
                      </a:r>
                    </a:p>
                  </a:txBody>
                  <a:tcPr marT="34290" marB="3429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791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21791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не ранее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 рабочих дней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 момента направления уведомления </a:t>
                      </a:r>
                      <a:b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о проведении конкурентных переговоров. Договор заключается </a:t>
                      </a:r>
                      <a:b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 участником закупки, предложившим лучшие условия исполнения договора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2710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Закупки в электронном магазине только среди субъектов МСП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(цена  не более 20 млн. руб. с НДС)</a:t>
                      </a:r>
                    </a:p>
                  </a:txBody>
                  <a:tcPr marT="34290" marB="3429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21791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121791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ц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еновой запрос, размещается </a:t>
                      </a:r>
                      <a:b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не менее чем за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1 рабочий день </a:t>
                      </a:r>
                      <a:b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Arial" pitchFamily="34" charset="0"/>
                        </a:rPr>
                        <a:t>до окончания приема ценовых предложений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924">
                <a:tc>
                  <a:txBody>
                    <a:bodyPr/>
                    <a:lstStyle/>
                    <a:p>
                      <a:pPr marL="85725" marR="0" lvl="0" indent="0" algn="l" defTabSz="121791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Закупки в электронном магазине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(цена  не более 3 млн. руб. с НДС)</a:t>
                      </a:r>
                    </a:p>
                  </a:txBody>
                  <a:tcPr marT="34290" marB="3429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21791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u="none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Номер слайда 9"/>
          <p:cNvSpPr txBox="1">
            <a:spLocks/>
          </p:cNvSpPr>
          <p:nvPr/>
        </p:nvSpPr>
        <p:spPr>
          <a:xfrm>
            <a:off x="8675688" y="5956126"/>
            <a:ext cx="538224" cy="274637"/>
          </a:xfrm>
          <a:prstGeom prst="rect">
            <a:avLst/>
          </a:prstGeom>
        </p:spPr>
        <p:txBody>
          <a:bodyPr vert="horz" lIns="90959" tIns="45479" rIns="90959" bIns="45479" rtlCol="0" anchor="ctr"/>
          <a:lstStyle>
            <a:defPPr>
              <a:defRPr lang="ru-RU"/>
            </a:defPPr>
            <a:lvl1pPr marL="0" algn="r" defTabSz="914060" rtl="0" eaLnBrk="1" fontAlgn="auto" latinLnBrk="0" hangingPunct="1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3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0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0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58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78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3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5C0FD2D-CA1C-4168-BEA4-AC8F99A02423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4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ounded Rectangle 118">
            <a:extLst>
              <a:ext uri="{FF2B5EF4-FFF2-40B4-BE49-F238E27FC236}">
                <a16:creationId xmlns:a16="http://schemas.microsoft.com/office/drawing/2014/main" xmlns="" id="{908F9AA1-A723-4487-922F-E6C71E165782}"/>
              </a:ext>
            </a:extLst>
          </p:cNvPr>
          <p:cNvSpPr/>
          <p:nvPr/>
        </p:nvSpPr>
        <p:spPr>
          <a:xfrm>
            <a:off x="247333" y="4732338"/>
            <a:ext cx="1783661" cy="339725"/>
          </a:xfrm>
          <a:prstGeom prst="roundRect">
            <a:avLst>
              <a:gd name="adj" fmla="val 5477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r="5400000" algn="ctr" rotWithShape="0">
              <a:srgbClr val="000000">
                <a:alpha val="20000"/>
              </a:srgbClr>
            </a:outerShdw>
          </a:effectLst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kern="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4747578"/>
            <a:ext cx="1803620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>
              <a:lnSpc>
                <a:spcPts val="900"/>
              </a:lnSpc>
            </a:pPr>
            <a:r>
              <a:rPr lang="ru-RU" sz="800" b="1" i="1" dirty="0" smtClean="0">
                <a:solidFill>
                  <a:srgbClr val="455D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Участник вправе запросить разъяснения о закупке</a:t>
            </a:r>
            <a:endParaRPr lang="ru-RU" sz="800" b="1" i="1" dirty="0">
              <a:solidFill>
                <a:srgbClr val="455D7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2011680" y="1468755"/>
            <a:ext cx="165735" cy="817245"/>
          </a:xfrm>
          <a:prstGeom prst="rightBrace">
            <a:avLst/>
          </a:prstGeom>
          <a:ln>
            <a:solidFill>
              <a:srgbClr val="45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rgbClr val="E21A1A"/>
              </a:solidFill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6391037" y="3560415"/>
            <a:ext cx="165735" cy="1171575"/>
          </a:xfrm>
          <a:prstGeom prst="rightBrace">
            <a:avLst/>
          </a:prstGeom>
          <a:ln>
            <a:solidFill>
              <a:srgbClr val="45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81001" y="1"/>
            <a:ext cx="1742728" cy="591725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250825" y="123825"/>
            <a:ext cx="184096" cy="3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26" tIns="45562" rIns="91126" bIns="45562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Прямоугольник 7"/>
          <p:cNvSpPr>
            <a:spLocks noChangeArrowheads="1"/>
          </p:cNvSpPr>
          <p:nvPr/>
        </p:nvSpPr>
        <p:spPr bwMode="auto">
          <a:xfrm>
            <a:off x="395288" y="294006"/>
            <a:ext cx="7561262" cy="58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26" tIns="45562" rIns="91126" bIns="45562">
            <a:spAutoFit/>
          </a:bodyPr>
          <a:lstStyle/>
          <a:p>
            <a:pPr>
              <a:spcBef>
                <a:spcPts val="600"/>
              </a:spcBef>
            </a:pPr>
            <a:r>
              <a:rPr lang="ru-RU" altLang="ru-RU" sz="1600" b="1" dirty="0">
                <a:solidFill>
                  <a:schemeClr val="bg1"/>
                </a:solidFill>
                <a:latin typeface="Verdana" pitchFamily="34" charset="0"/>
              </a:rPr>
              <a:t>Особенности</a:t>
            </a:r>
            <a:r>
              <a:rPr lang="ru-RU" altLang="ru-RU" sz="1600" b="1" dirty="0">
                <a:latin typeface="Verdana" pitchFamily="34" charset="0"/>
              </a:rPr>
              <a:t> </a:t>
            </a:r>
            <a:r>
              <a:rPr lang="ru-RU" altLang="ru-RU" sz="1600" b="1" dirty="0" smtClean="0">
                <a:latin typeface="Verdana" pitchFamily="34" charset="0"/>
              </a:rPr>
              <a:t>   условий </a:t>
            </a:r>
            <a:r>
              <a:rPr lang="ru-RU" altLang="ru-RU" sz="1600" b="1" dirty="0">
                <a:latin typeface="Verdana" pitchFamily="34" charset="0"/>
              </a:rPr>
              <a:t>закупок, проводимых среди субъектов </a:t>
            </a:r>
            <a:r>
              <a:rPr lang="ru-RU" altLang="ru-RU" sz="1600" b="1" dirty="0" smtClean="0">
                <a:latin typeface="Verdana" pitchFamily="34" charset="0"/>
              </a:rPr>
              <a:t>МСП</a:t>
            </a:r>
            <a:endParaRPr lang="ru-RU" altLang="ru-RU" sz="1600" b="1" dirty="0">
              <a:latin typeface="Verdana" pitchFamily="34" charset="0"/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415925" y="1131889"/>
            <a:ext cx="539750" cy="539750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marL="134893" algn="r">
              <a:tabLst>
                <a:tab pos="180908" algn="l"/>
              </a:tabLst>
              <a:defRPr/>
            </a:pPr>
            <a:r>
              <a:rPr lang="ru-RU" sz="4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1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415925" y="2427289"/>
            <a:ext cx="539750" cy="539750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marL="134893" algn="r">
              <a:tabLst>
                <a:tab pos="180908" algn="l"/>
              </a:tabLst>
              <a:defRPr/>
            </a:pPr>
            <a:r>
              <a:rPr lang="ru-RU" sz="4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2</a:t>
            </a:r>
          </a:p>
        </p:txBody>
      </p:sp>
      <p:sp>
        <p:nvSpPr>
          <p:cNvPr id="31751" name="Прямоугольник 7"/>
          <p:cNvSpPr>
            <a:spLocks noChangeArrowheads="1"/>
          </p:cNvSpPr>
          <p:nvPr/>
        </p:nvSpPr>
        <p:spPr bwMode="auto">
          <a:xfrm>
            <a:off x="1063625" y="1058863"/>
            <a:ext cx="3455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r>
              <a:rPr lang="ru-RU" sz="1200" b="1" dirty="0">
                <a:latin typeface="Verdana" pitchFamily="34" charset="0"/>
              </a:rPr>
              <a:t>Форма и порядок проведения закупки</a:t>
            </a:r>
          </a:p>
        </p:txBody>
      </p:sp>
      <p:sp>
        <p:nvSpPr>
          <p:cNvPr id="31752" name="Прямоугольник 8"/>
          <p:cNvSpPr>
            <a:spLocks noChangeArrowheads="1"/>
          </p:cNvSpPr>
          <p:nvPr/>
        </p:nvSpPr>
        <p:spPr bwMode="auto">
          <a:xfrm>
            <a:off x="1063625" y="1563688"/>
            <a:ext cx="3312542" cy="5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6" tIns="45607" rIns="91216" bIns="45607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latin typeface="Verdana" pitchFamily="34" charset="0"/>
              </a:rPr>
              <a:t>Закупки </a:t>
            </a:r>
            <a:r>
              <a:rPr lang="ru-RU" sz="1000" dirty="0">
                <a:latin typeface="Verdana" pitchFamily="34" charset="0"/>
              </a:rPr>
              <a:t>с участием субъектов МСП  проводятся в электронной форме </a:t>
            </a:r>
            <a:r>
              <a:rPr lang="ru-RU" sz="1000" dirty="0" smtClean="0">
                <a:latin typeface="Verdana" pitchFamily="34" charset="0"/>
              </a:rPr>
              <a:t/>
            </a:r>
            <a:br>
              <a:rPr lang="ru-RU" sz="1000" dirty="0" smtClean="0">
                <a:latin typeface="Verdana" pitchFamily="34" charset="0"/>
              </a:rPr>
            </a:br>
            <a:r>
              <a:rPr lang="ru-RU" sz="1000" dirty="0" smtClean="0">
                <a:latin typeface="Verdana" pitchFamily="34" charset="0"/>
              </a:rPr>
              <a:t>на </a:t>
            </a:r>
            <a:r>
              <a:rPr lang="ru-RU" sz="1000" dirty="0">
                <a:latin typeface="Verdana" pitchFamily="34" charset="0"/>
              </a:rPr>
              <a:t>электронной площадке</a:t>
            </a:r>
          </a:p>
        </p:txBody>
      </p:sp>
      <p:sp>
        <p:nvSpPr>
          <p:cNvPr id="31753" name="Прямоугольник 9"/>
          <p:cNvSpPr>
            <a:spLocks noChangeArrowheads="1"/>
          </p:cNvSpPr>
          <p:nvPr/>
        </p:nvSpPr>
        <p:spPr bwMode="auto">
          <a:xfrm>
            <a:off x="1073150" y="2427289"/>
            <a:ext cx="3529013" cy="27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r>
              <a:rPr lang="ru-RU" sz="1200" b="1" dirty="0">
                <a:latin typeface="Verdana" pitchFamily="34" charset="0"/>
              </a:rPr>
              <a:t>Размер обеспечения </a:t>
            </a:r>
            <a:r>
              <a:rPr lang="ru-RU" sz="1200" b="1" dirty="0" smtClean="0">
                <a:latin typeface="Verdana" pitchFamily="34" charset="0"/>
              </a:rPr>
              <a:t>заявки*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31754" name="Прямоугольник 11"/>
          <p:cNvSpPr>
            <a:spLocks noChangeArrowheads="1"/>
          </p:cNvSpPr>
          <p:nvPr/>
        </p:nvSpPr>
        <p:spPr bwMode="auto">
          <a:xfrm>
            <a:off x="1063625" y="2716213"/>
            <a:ext cx="3455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Не более 2 % от начальной (максимальной) цены договора (цены лота) (без учета НДС)</a:t>
            </a: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415925" y="3674591"/>
            <a:ext cx="539750" cy="539750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marL="134893" algn="r">
              <a:tabLst>
                <a:tab pos="180908" algn="l"/>
              </a:tabLst>
              <a:defRPr/>
            </a:pPr>
            <a:r>
              <a:rPr lang="ru-RU" sz="4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3</a:t>
            </a:r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4676459" y="1131889"/>
            <a:ext cx="539750" cy="539750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marL="134893" algn="r">
              <a:tabLst>
                <a:tab pos="180908" algn="l"/>
              </a:tabLst>
              <a:defRPr/>
            </a:pPr>
            <a:r>
              <a:rPr lang="ru-RU" sz="4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4</a:t>
            </a:r>
          </a:p>
        </p:txBody>
      </p:sp>
      <p:sp>
        <p:nvSpPr>
          <p:cNvPr id="31757" name="Прямоугольник 14"/>
          <p:cNvSpPr>
            <a:spLocks noChangeArrowheads="1"/>
          </p:cNvSpPr>
          <p:nvPr/>
        </p:nvSpPr>
        <p:spPr bwMode="auto">
          <a:xfrm>
            <a:off x="1063625" y="3642841"/>
            <a:ext cx="3455988" cy="42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latin typeface="Verdana" pitchFamily="34" charset="0"/>
              </a:rPr>
              <a:t>Размер обеспечения исполнения </a:t>
            </a:r>
            <a:r>
              <a:rPr lang="ru-RU" sz="1200" b="1" dirty="0" smtClean="0">
                <a:latin typeface="Verdana" pitchFamily="34" charset="0"/>
              </a:rPr>
              <a:t>договора*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31758" name="Прямоугольник 15"/>
          <p:cNvSpPr>
            <a:spLocks noChangeArrowheads="1"/>
          </p:cNvSpPr>
          <p:nvPr/>
        </p:nvSpPr>
        <p:spPr bwMode="auto">
          <a:xfrm>
            <a:off x="1063625" y="4146080"/>
            <a:ext cx="338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>
                <a:latin typeface="Verdana" pitchFamily="34" charset="0"/>
              </a:rPr>
              <a:t>Не более 5 % от начальной (максимальной) цены договора (цены лота) (без учета НДС)</a:t>
            </a:r>
          </a:p>
        </p:txBody>
      </p:sp>
      <p:sp>
        <p:nvSpPr>
          <p:cNvPr id="31759" name="Прямоугольник 16"/>
          <p:cNvSpPr>
            <a:spLocks noChangeArrowheads="1"/>
          </p:cNvSpPr>
          <p:nvPr/>
        </p:nvSpPr>
        <p:spPr bwMode="auto">
          <a:xfrm>
            <a:off x="5252720" y="1058863"/>
            <a:ext cx="34559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pPr marL="84136"/>
            <a:r>
              <a:rPr lang="ru-RU" sz="1200" b="1" dirty="0">
                <a:solidFill>
                  <a:srgbClr val="000000"/>
                </a:solidFill>
                <a:latin typeface="Verdana" pitchFamily="34" charset="0"/>
              </a:rPr>
              <a:t>Срок заключения договора</a:t>
            </a:r>
          </a:p>
        </p:txBody>
      </p:sp>
      <p:sp>
        <p:nvSpPr>
          <p:cNvPr id="31760" name="Прямоугольник 17"/>
          <p:cNvSpPr>
            <a:spLocks noChangeArrowheads="1"/>
          </p:cNvSpPr>
          <p:nvPr/>
        </p:nvSpPr>
        <p:spPr bwMode="auto">
          <a:xfrm>
            <a:off x="5252720" y="2716214"/>
            <a:ext cx="3455988" cy="78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pPr marL="84136">
              <a:lnSpc>
                <a:spcPct val="90000"/>
              </a:lnSpc>
            </a:pPr>
            <a:r>
              <a:rPr lang="ru-RU" sz="1000" dirty="0">
                <a:latin typeface="Verdana" pitchFamily="34" charset="0"/>
              </a:rPr>
              <a:t>Не более 7 рабочих дней дня со </a:t>
            </a:r>
            <a:r>
              <a:rPr lang="ru-RU" sz="1000" dirty="0" smtClean="0">
                <a:solidFill>
                  <a:srgbClr val="000000"/>
                </a:solidFill>
                <a:latin typeface="Verdana" pitchFamily="34" charset="0"/>
              </a:rPr>
              <a:t>дня </a:t>
            </a:r>
            <a:r>
              <a:rPr lang="ru-RU" sz="1000" dirty="0">
                <a:solidFill>
                  <a:srgbClr val="000000"/>
                </a:solidFill>
                <a:latin typeface="Verdana" pitchFamily="34" charset="0"/>
              </a:rPr>
              <a:t>подписания заказчиком документа о приемке поставленного товара (выполненной работы, оказанной услуги) по договору (отдельному этапу договора)</a:t>
            </a:r>
            <a:r>
              <a:rPr lang="ru-RU" sz="1000" dirty="0">
                <a:latin typeface="Verdana" pitchFamily="34" charset="0"/>
              </a:rPr>
              <a:t>  </a:t>
            </a:r>
          </a:p>
        </p:txBody>
      </p:sp>
      <p:sp>
        <p:nvSpPr>
          <p:cNvPr id="20" name="Прямоугольник с одним вырезанным углом 19"/>
          <p:cNvSpPr/>
          <p:nvPr/>
        </p:nvSpPr>
        <p:spPr>
          <a:xfrm>
            <a:off x="4676459" y="2427289"/>
            <a:ext cx="539750" cy="539750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marL="134893" algn="r">
              <a:tabLst>
                <a:tab pos="180908" algn="l"/>
              </a:tabLst>
              <a:defRPr/>
            </a:pPr>
            <a:r>
              <a:rPr lang="ru-RU" sz="4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5</a:t>
            </a:r>
          </a:p>
        </p:txBody>
      </p:sp>
      <p:sp>
        <p:nvSpPr>
          <p:cNvPr id="31762" name="Прямоугольник 20"/>
          <p:cNvSpPr>
            <a:spLocks noChangeArrowheads="1"/>
          </p:cNvSpPr>
          <p:nvPr/>
        </p:nvSpPr>
        <p:spPr bwMode="auto">
          <a:xfrm>
            <a:off x="5324159" y="2427288"/>
            <a:ext cx="28908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r>
              <a:rPr lang="ru-RU" sz="1200" b="1" dirty="0">
                <a:latin typeface="Verdana" pitchFamily="34" charset="0"/>
              </a:rPr>
              <a:t>Условия оплаты по договору</a:t>
            </a:r>
          </a:p>
        </p:txBody>
      </p:sp>
      <p:sp>
        <p:nvSpPr>
          <p:cNvPr id="31763" name="Прямоугольник 24"/>
          <p:cNvSpPr>
            <a:spLocks noChangeArrowheads="1"/>
          </p:cNvSpPr>
          <p:nvPr/>
        </p:nvSpPr>
        <p:spPr bwMode="auto">
          <a:xfrm>
            <a:off x="5324158" y="1435100"/>
            <a:ext cx="3384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Не более 20 календарных дней (с даты опубликования итогового протокола)</a:t>
            </a:r>
          </a:p>
        </p:txBody>
      </p:sp>
      <p:sp>
        <p:nvSpPr>
          <p:cNvPr id="21" name="Прямоугольник 6"/>
          <p:cNvSpPr>
            <a:spLocks noChangeArrowheads="1"/>
          </p:cNvSpPr>
          <p:nvPr/>
        </p:nvSpPr>
        <p:spPr bwMode="auto">
          <a:xfrm>
            <a:off x="326708" y="4803775"/>
            <a:ext cx="8064500" cy="19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" dirty="0">
                <a:latin typeface="Verdana" pitchFamily="34" charset="0"/>
              </a:rPr>
              <a:t>*</a:t>
            </a:r>
            <a:r>
              <a:rPr lang="ru-RU" sz="800" b="1" dirty="0">
                <a:latin typeface="Verdana" pitchFamily="34" charset="0"/>
              </a:rPr>
              <a:t> </a:t>
            </a:r>
            <a:r>
              <a:rPr lang="ru-RU" sz="800" dirty="0" smtClean="0">
                <a:latin typeface="Verdana" pitchFamily="34" charset="0"/>
              </a:rPr>
              <a:t>Обеспечение может быть предоставлено в форме независимой гарантии или перечисления денежных средств</a:t>
            </a:r>
            <a:endParaRPr lang="ru-RU" sz="800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395288" y="411163"/>
            <a:ext cx="3456000" cy="288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25" rIns="68461" bIns="34225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819" name="TextBox 18"/>
          <p:cNvSpPr txBox="1">
            <a:spLocks noChangeArrowheads="1"/>
          </p:cNvSpPr>
          <p:nvPr/>
        </p:nvSpPr>
        <p:spPr bwMode="auto">
          <a:xfrm>
            <a:off x="373120" y="388303"/>
            <a:ext cx="7848600" cy="8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26" tIns="45562" rIns="91126" bIns="45562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Структура документации </a:t>
            </a:r>
            <a:r>
              <a:rPr lang="ru-RU" b="1" dirty="0">
                <a:latin typeface="Verdana" pitchFamily="34" charset="0"/>
              </a:rPr>
              <a:t>ОАО «РЖД» о закупке</a:t>
            </a:r>
            <a:r>
              <a:rPr lang="ru-RU" altLang="ru-RU" b="1" dirty="0">
                <a:latin typeface="Verdana" pitchFamily="34" charset="0"/>
              </a:rPr>
              <a:t>, </a:t>
            </a:r>
            <a:br>
              <a:rPr lang="ru-RU" altLang="ru-RU" b="1" dirty="0">
                <a:latin typeface="Verdana" pitchFamily="34" charset="0"/>
              </a:rPr>
            </a:br>
            <a:r>
              <a:rPr lang="ru-RU" altLang="ru-RU" b="1" dirty="0">
                <a:latin typeface="Verdana" pitchFamily="34" charset="0"/>
              </a:rPr>
              <a:t>проводимой среди субъектов МСП</a:t>
            </a:r>
          </a:p>
          <a:p>
            <a:endParaRPr lang="ru-RU" sz="1400" b="1" dirty="0">
              <a:latin typeface="Verdana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1485901" y="1058864"/>
            <a:ext cx="612775" cy="612775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1" tIns="45675" rIns="91351" bIns="45675" anchor="ctr"/>
          <a:lstStyle/>
          <a:p>
            <a:pPr algn="ctr">
              <a:defRPr/>
            </a:pPr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5159375" y="1058864"/>
            <a:ext cx="611188" cy="612775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1" tIns="45675" rIns="91351" bIns="45675" anchor="ctr"/>
          <a:lstStyle/>
          <a:p>
            <a:pPr algn="ctr">
              <a:defRPr/>
            </a:pPr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406400" y="1995488"/>
            <a:ext cx="3600450" cy="2490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351" tIns="45675" rIns="91351" bIns="45675">
            <a:sp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Способ проведения </a:t>
            </a:r>
            <a:r>
              <a:rPr lang="ru-RU" sz="1000" dirty="0" smtClean="0">
                <a:latin typeface="Verdana" pitchFamily="34" charset="0"/>
              </a:rPr>
              <a:t>закупки </a:t>
            </a:r>
            <a:endParaRPr lang="ru-RU" sz="1000" dirty="0">
              <a:latin typeface="Verdana" pitchFamily="34" charset="0"/>
            </a:endParaRPr>
          </a:p>
          <a:p>
            <a:pPr marL="0" lvl="1" inden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Предмет закупки</a:t>
            </a:r>
          </a:p>
          <a:p>
            <a:pPr marL="0" lvl="1" inden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Антидемпинговые меры </a:t>
            </a:r>
          </a:p>
          <a:p>
            <a:pPr marL="0" lvl="1" inden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Обеспечение заявок и исполнения договора</a:t>
            </a:r>
          </a:p>
          <a:p>
            <a:pPr marL="0" lvl="1" inden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Приоритет товаров, работ, услуг</a:t>
            </a:r>
          </a:p>
          <a:p>
            <a:pPr marL="0" lvl="1" inden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Дополнительные этапы проведения </a:t>
            </a:r>
            <a:r>
              <a:rPr lang="ru-RU" sz="1000" dirty="0" smtClean="0">
                <a:latin typeface="Verdana" pitchFamily="34" charset="0"/>
              </a:rPr>
              <a:t>закупки </a:t>
            </a:r>
            <a:endParaRPr lang="ru-RU" sz="1000" dirty="0">
              <a:latin typeface="Verdana" pitchFamily="34" charset="0"/>
            </a:endParaRPr>
          </a:p>
          <a:p>
            <a:pPr marL="0" lvl="1" inden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Требования законодательства Российской Федерации к участникам</a:t>
            </a:r>
          </a:p>
          <a:p>
            <a:pPr marL="0" lvl="1" inden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Изменение количества (объема)</a:t>
            </a:r>
            <a:r>
              <a:rPr lang="en-US" sz="1000" dirty="0">
                <a:latin typeface="Verdana" pitchFamily="34" charset="0"/>
              </a:rPr>
              <a:t> </a:t>
            </a:r>
            <a:r>
              <a:rPr lang="ru-RU" sz="1000" dirty="0">
                <a:latin typeface="Verdana" pitchFamily="34" charset="0"/>
              </a:rPr>
              <a:t>предусмотренных договором товаров, объема работ, услуг при изменении  потребности</a:t>
            </a:r>
          </a:p>
          <a:p>
            <a:pPr marL="0" lvl="1" inden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Выбор победителя</a:t>
            </a:r>
          </a:p>
          <a:p>
            <a:pPr marL="0" lvl="1" inden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Количество договоров и их виды</a:t>
            </a:r>
          </a:p>
          <a:p>
            <a:pPr marL="0" lvl="1" inden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Особые условия заключения и исполнения договора</a:t>
            </a: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7715250" y="1058864"/>
            <a:ext cx="611188" cy="612775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1" tIns="45675" rIns="91351" bIns="45675" anchor="ctr"/>
          <a:lstStyle/>
          <a:p>
            <a:pPr algn="ctr">
              <a:defRPr/>
            </a:pPr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34824" name="TextBox 10"/>
          <p:cNvSpPr txBox="1">
            <a:spLocks noChangeArrowheads="1"/>
          </p:cNvSpPr>
          <p:nvPr/>
        </p:nvSpPr>
        <p:spPr bwMode="auto">
          <a:xfrm>
            <a:off x="406401" y="1347789"/>
            <a:ext cx="1008430" cy="36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1" tIns="45675" rIns="91351" bIns="45675">
            <a:spAutoFit/>
          </a:bodyPr>
          <a:lstStyle/>
          <a:p>
            <a:r>
              <a:rPr lang="ru-RU" dirty="0">
                <a:latin typeface="Verdana" pitchFamily="34" charset="0"/>
              </a:rPr>
              <a:t>Раздел</a:t>
            </a:r>
          </a:p>
        </p:txBody>
      </p:sp>
      <p:sp>
        <p:nvSpPr>
          <p:cNvPr id="34825" name="TextBox 11"/>
          <p:cNvSpPr txBox="1">
            <a:spLocks noChangeArrowheads="1"/>
          </p:cNvSpPr>
          <p:nvPr/>
        </p:nvSpPr>
        <p:spPr bwMode="auto">
          <a:xfrm>
            <a:off x="4078288" y="1347789"/>
            <a:ext cx="1008430" cy="36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1" tIns="45675" rIns="91351" bIns="45675">
            <a:spAutoFit/>
          </a:bodyPr>
          <a:lstStyle/>
          <a:p>
            <a:r>
              <a:rPr lang="ru-RU" dirty="0">
                <a:latin typeface="Verdana" pitchFamily="34" charset="0"/>
              </a:rPr>
              <a:t>Раздел</a:t>
            </a:r>
          </a:p>
        </p:txBody>
      </p:sp>
      <p:sp>
        <p:nvSpPr>
          <p:cNvPr id="34826" name="TextBox 12"/>
          <p:cNvSpPr txBox="1">
            <a:spLocks noChangeArrowheads="1"/>
          </p:cNvSpPr>
          <p:nvPr/>
        </p:nvSpPr>
        <p:spPr bwMode="auto">
          <a:xfrm>
            <a:off x="6599238" y="1347789"/>
            <a:ext cx="1008430" cy="36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1" tIns="45675" rIns="91351" bIns="45675">
            <a:spAutoFit/>
          </a:bodyPr>
          <a:lstStyle/>
          <a:p>
            <a:r>
              <a:rPr lang="ru-RU">
                <a:latin typeface="Verdana" pitchFamily="34" charset="0"/>
              </a:rPr>
              <a:t>Раздел</a:t>
            </a:r>
          </a:p>
        </p:txBody>
      </p:sp>
      <p:sp>
        <p:nvSpPr>
          <p:cNvPr id="34827" name="Прямоугольник 13"/>
          <p:cNvSpPr>
            <a:spLocks noChangeArrowheads="1"/>
          </p:cNvSpPr>
          <p:nvPr/>
        </p:nvSpPr>
        <p:spPr bwMode="auto">
          <a:xfrm>
            <a:off x="406401" y="1708150"/>
            <a:ext cx="26511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1" tIns="45675" rIns="91351" bIns="45675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b="1" dirty="0">
                <a:solidFill>
                  <a:srgbClr val="E21A1A"/>
                </a:solidFill>
                <a:latin typeface="Verdana" pitchFamily="34" charset="0"/>
              </a:rPr>
              <a:t>Условия проведения закупки</a:t>
            </a:r>
          </a:p>
        </p:txBody>
      </p:sp>
      <p:sp>
        <p:nvSpPr>
          <p:cNvPr id="34828" name="Прямоугольник 16"/>
          <p:cNvSpPr>
            <a:spLocks noChangeArrowheads="1"/>
          </p:cNvSpPr>
          <p:nvPr/>
        </p:nvSpPr>
        <p:spPr bwMode="auto">
          <a:xfrm>
            <a:off x="4078289" y="1708150"/>
            <a:ext cx="2447925" cy="3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1" tIns="45675" rIns="91351" bIns="4567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dirty="0">
                <a:solidFill>
                  <a:srgbClr val="E21A1A"/>
                </a:solidFill>
                <a:latin typeface="Verdana" pitchFamily="34" charset="0"/>
              </a:rPr>
              <a:t>Сроки проведения закупки, </a:t>
            </a:r>
            <a:br>
              <a:rPr lang="ru-RU" sz="1100" b="1" dirty="0">
                <a:solidFill>
                  <a:srgbClr val="E21A1A"/>
                </a:solidFill>
                <a:latin typeface="Verdana" pitchFamily="34" charset="0"/>
              </a:rPr>
            </a:br>
            <a:r>
              <a:rPr lang="ru-RU" sz="1100" b="1" dirty="0">
                <a:solidFill>
                  <a:srgbClr val="E21A1A"/>
                </a:solidFill>
                <a:latin typeface="Verdana" pitchFamily="34" charset="0"/>
              </a:rPr>
              <a:t>контактные данные</a:t>
            </a:r>
            <a:endParaRPr lang="ru-RU" sz="1100" dirty="0">
              <a:solidFill>
                <a:srgbClr val="E21A1A"/>
              </a:solidFill>
            </a:endParaRPr>
          </a:p>
        </p:txBody>
      </p:sp>
      <p:sp>
        <p:nvSpPr>
          <p:cNvPr id="18" name="TextBox 17">
            <a:extLst>
              <a:ext uri="{FF2B5EF4-FFF2-40B4-BE49-F238E27FC236}"/>
            </a:extLst>
          </p:cNvPr>
          <p:cNvSpPr txBox="1"/>
          <p:nvPr/>
        </p:nvSpPr>
        <p:spPr>
          <a:xfrm>
            <a:off x="4078289" y="2066925"/>
            <a:ext cx="2447925" cy="18927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351" tIns="45675" rIns="91351" bIns="45675">
            <a:sp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Сведения о заказчике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Порядок, место, дата начала </a:t>
            </a:r>
            <a:br>
              <a:rPr lang="ru-RU" sz="1000" dirty="0">
                <a:latin typeface="Verdana" pitchFamily="34" charset="0"/>
              </a:rPr>
            </a:br>
            <a:r>
              <a:rPr lang="ru-RU" sz="1000" dirty="0">
                <a:latin typeface="Verdana" pitchFamily="34" charset="0"/>
              </a:rPr>
              <a:t>и окончания срока подачи заявок, вскрытие заявок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Дата рассмотрения предложений участников закупки и подведения итогов закупки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Порядок направления запросов на разъяснение положений документации и предоставления разъяснений положений документации</a:t>
            </a:r>
          </a:p>
        </p:txBody>
      </p:sp>
      <p:sp>
        <p:nvSpPr>
          <p:cNvPr id="20" name="TextBox 19">
            <a:extLst>
              <a:ext uri="{FF2B5EF4-FFF2-40B4-BE49-F238E27FC236}"/>
            </a:extLst>
          </p:cNvPr>
          <p:cNvSpPr txBox="1"/>
          <p:nvPr/>
        </p:nvSpPr>
        <p:spPr>
          <a:xfrm>
            <a:off x="6599239" y="2066924"/>
            <a:ext cx="2005210" cy="1934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351" tIns="45675" rIns="91351" bIns="45675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000" dirty="0">
                <a:latin typeface="Verdana" pitchFamily="34" charset="0"/>
              </a:rPr>
              <a:t>Общая информация </a:t>
            </a:r>
            <a:br>
              <a:rPr lang="ru-RU" sz="1000" dirty="0">
                <a:latin typeface="Verdana" pitchFamily="34" charset="0"/>
              </a:rPr>
            </a:br>
            <a:r>
              <a:rPr lang="ru-RU" sz="1000" dirty="0">
                <a:latin typeface="Verdana" pitchFamily="34" charset="0"/>
              </a:rPr>
              <a:t>о порядке проведения </a:t>
            </a:r>
            <a:r>
              <a:rPr lang="ru-RU" sz="1000" dirty="0" smtClean="0">
                <a:latin typeface="Verdana" pitchFamily="34" charset="0"/>
              </a:rPr>
              <a:t>закупки </a:t>
            </a:r>
            <a:r>
              <a:rPr lang="ru-RU" sz="1000" dirty="0">
                <a:latin typeface="Verdana" pitchFamily="34" charset="0"/>
              </a:rPr>
              <a:t>(требования </a:t>
            </a:r>
            <a:r>
              <a:rPr lang="ru-RU" sz="1000" dirty="0" smtClean="0">
                <a:latin typeface="Verdana" pitchFamily="34" charset="0"/>
              </a:rPr>
              <a:t/>
            </a:r>
            <a:br>
              <a:rPr lang="ru-RU" sz="1000" dirty="0" smtClean="0">
                <a:latin typeface="Verdana" pitchFamily="34" charset="0"/>
              </a:rPr>
            </a:br>
            <a:r>
              <a:rPr lang="ru-RU" sz="1000" dirty="0" smtClean="0">
                <a:latin typeface="Verdana" pitchFamily="34" charset="0"/>
              </a:rPr>
              <a:t>к </a:t>
            </a:r>
            <a:r>
              <a:rPr lang="ru-RU" sz="1000" dirty="0">
                <a:latin typeface="Verdana" pitchFamily="34" charset="0"/>
              </a:rPr>
              <a:t>участникам, информационное сопровождение  закупки, порядок проведения </a:t>
            </a:r>
            <a:r>
              <a:rPr lang="ru-RU" sz="1000" dirty="0" smtClean="0">
                <a:latin typeface="Verdana" pitchFamily="34" charset="0"/>
              </a:rPr>
              <a:t>закупки </a:t>
            </a:r>
            <a:r>
              <a:rPr lang="ru-RU" sz="1000" dirty="0">
                <a:latin typeface="Verdana" pitchFamily="34" charset="0"/>
              </a:rPr>
              <a:t>в электронной форме и другая информация).</a:t>
            </a:r>
          </a:p>
          <a:p>
            <a:pPr>
              <a:lnSpc>
                <a:spcPct val="90000"/>
              </a:lnSpc>
              <a:defRPr/>
            </a:pPr>
            <a:r>
              <a:rPr lang="ru-RU" sz="1000" dirty="0">
                <a:latin typeface="Verdana" pitchFamily="34" charset="0"/>
              </a:rPr>
              <a:t>Содержание раздела </a:t>
            </a:r>
            <a:r>
              <a:rPr lang="ru-RU" sz="1000" dirty="0" smtClean="0">
                <a:latin typeface="Verdana" pitchFamily="34" charset="0"/>
              </a:rPr>
              <a:t/>
            </a:r>
            <a:br>
              <a:rPr lang="ru-RU" sz="1000" dirty="0" smtClean="0">
                <a:latin typeface="Verdana" pitchFamily="34" charset="0"/>
              </a:rPr>
            </a:br>
            <a:r>
              <a:rPr lang="ru-RU" sz="1000" dirty="0" smtClean="0">
                <a:latin typeface="Verdana" pitchFamily="34" charset="0"/>
              </a:rPr>
              <a:t>3 </a:t>
            </a:r>
            <a:r>
              <a:rPr lang="ru-RU" sz="1000" dirty="0">
                <a:latin typeface="Verdana" pitchFamily="34" charset="0"/>
              </a:rPr>
              <a:t>зависит от способа осуществления закупки</a:t>
            </a:r>
            <a:r>
              <a:rPr lang="ru-RU" sz="1000" dirty="0" smtClean="0">
                <a:latin typeface="Verdana" pitchFamily="34" charset="0"/>
              </a:rPr>
              <a:t>.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34831" name="Прямоугольник 20"/>
          <p:cNvSpPr>
            <a:spLocks noChangeArrowheads="1"/>
          </p:cNvSpPr>
          <p:nvPr/>
        </p:nvSpPr>
        <p:spPr bwMode="auto">
          <a:xfrm>
            <a:off x="6599239" y="1708150"/>
            <a:ext cx="228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1" tIns="45675" rIns="91351" bIns="4567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dirty="0">
                <a:solidFill>
                  <a:srgbClr val="E21A1A"/>
                </a:solidFill>
                <a:latin typeface="Verdana" pitchFamily="34" charset="0"/>
              </a:rPr>
              <a:t>Порядок проведения закупки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011614" y="4156062"/>
            <a:ext cx="4537075" cy="69217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126" tIns="45562" rIns="91126" bIns="45562" anchor="ctr"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1. Техническое задание</a:t>
            </a:r>
          </a:p>
          <a:p>
            <a:pPr eaLnBrk="0" hangingPunct="0">
              <a:defRPr/>
            </a:pPr>
            <a:r>
              <a:rPr lang="ru-RU" sz="8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2. </a:t>
            </a:r>
            <a:r>
              <a:rPr lang="ru-RU" sz="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Проект договора </a:t>
            </a:r>
            <a:endParaRPr lang="ru-RU" sz="800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8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3. Формы документов, предоставляемых в составе заявки участника </a:t>
            </a:r>
          </a:p>
          <a:p>
            <a:pPr eaLnBrk="0" hangingPunct="0">
              <a:defRPr/>
            </a:pPr>
            <a:r>
              <a:rPr lang="ru-RU" sz="8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4. </a:t>
            </a:r>
            <a:r>
              <a:rPr lang="ru-RU" sz="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Критерии и </a:t>
            </a:r>
            <a:r>
              <a:rPr lang="ru-RU" sz="8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порядок оценки и сопоставления заявок</a:t>
            </a:r>
          </a:p>
          <a:p>
            <a:pPr eaLnBrk="0" hangingPunct="0">
              <a:defRPr/>
            </a:pPr>
            <a:endParaRPr lang="ru-RU" sz="700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34833" name="TextBox 22"/>
          <p:cNvSpPr txBox="1">
            <a:spLocks noChangeArrowheads="1"/>
          </p:cNvSpPr>
          <p:nvPr/>
        </p:nvSpPr>
        <p:spPr bwMode="auto">
          <a:xfrm>
            <a:off x="4006850" y="3959226"/>
            <a:ext cx="26955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1" tIns="45675" rIns="91351" bIns="45675">
            <a:spAutoFit/>
          </a:bodyPr>
          <a:lstStyle/>
          <a:p>
            <a:r>
              <a:rPr lang="ru-RU" sz="1100" b="1" dirty="0">
                <a:solidFill>
                  <a:srgbClr val="E21A1A"/>
                </a:solidFill>
                <a:latin typeface="Verdana" pitchFamily="34" charset="0"/>
              </a:rPr>
              <a:t>Приложения к документации </a:t>
            </a:r>
          </a:p>
        </p:txBody>
      </p:sp>
      <p:sp>
        <p:nvSpPr>
          <p:cNvPr id="34834" name="Прямоугольник 19"/>
          <p:cNvSpPr>
            <a:spLocks noChangeArrowheads="1"/>
          </p:cNvSpPr>
          <p:nvPr/>
        </p:nvSpPr>
        <p:spPr bwMode="auto">
          <a:xfrm>
            <a:off x="395288" y="4805364"/>
            <a:ext cx="7931150" cy="33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26" tIns="45562" rIns="91126" bIns="45562">
            <a:spAutoFit/>
          </a:bodyPr>
          <a:lstStyle/>
          <a:p>
            <a:r>
              <a:rPr lang="ru-RU" sz="800" dirty="0">
                <a:latin typeface="Verdana" pitchFamily="34" charset="0"/>
              </a:rPr>
              <a:t>При проведении запроса котировок условия проведения закупки, сроки проведения закупки, контактные </a:t>
            </a:r>
            <a:r>
              <a:rPr lang="ru-RU" sz="800" dirty="0" smtClean="0">
                <a:latin typeface="Verdana" pitchFamily="34" charset="0"/>
              </a:rPr>
              <a:t>данные и </a:t>
            </a:r>
            <a:r>
              <a:rPr lang="ru-RU" sz="800" dirty="0">
                <a:latin typeface="Verdana" pitchFamily="34" charset="0"/>
              </a:rPr>
              <a:t>порядок проведения закупки указываются в приложениях к извещению. 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-38098" y="408304"/>
            <a:ext cx="2808000" cy="2880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358777" y="423864"/>
            <a:ext cx="7885633" cy="53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6" tIns="45652" rIns="91306" bIns="45652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chemeClr val="bg1"/>
                </a:solidFill>
                <a:latin typeface="Verdana" pitchFamily="34" charset="0"/>
              </a:rPr>
              <a:t>Условия  участия</a:t>
            </a:r>
            <a:r>
              <a:rPr lang="ru-RU" altLang="ru-RU" b="1" dirty="0" smtClean="0">
                <a:latin typeface="Verdana" pitchFamily="34" charset="0"/>
              </a:rPr>
              <a:t> в закупках </a:t>
            </a:r>
            <a:r>
              <a:rPr lang="ru-RU" altLang="ru-RU" b="1" dirty="0">
                <a:latin typeface="Verdana" pitchFamily="34" charset="0"/>
              </a:rPr>
              <a:t>ОАО «РЖД</a:t>
            </a:r>
            <a:r>
              <a:rPr lang="ru-RU" altLang="ru-RU" b="1" dirty="0" smtClean="0">
                <a:latin typeface="Verdana" pitchFamily="34" charset="0"/>
              </a:rPr>
              <a:t>», проводимых среди субъектов МСП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395288" y="1239521"/>
            <a:ext cx="612000" cy="612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 algn="ctr">
              <a:defRPr/>
            </a:pPr>
            <a:r>
              <a:rPr lang="ru-RU" sz="50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24" name="Прямоугольник 23">
            <a:extLst>
              <a:ext uri="{FF2B5EF4-FFF2-40B4-BE49-F238E27FC236}"/>
            </a:extLst>
          </p:cNvPr>
          <p:cNvSpPr/>
          <p:nvPr/>
        </p:nvSpPr>
        <p:spPr>
          <a:xfrm>
            <a:off x="1312863" y="1239521"/>
            <a:ext cx="3024187" cy="9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>
              <a:lnSpc>
                <a:spcPct val="80000"/>
              </a:lnSpc>
              <a:defRPr/>
            </a:pPr>
            <a:r>
              <a:rPr lang="ru-RU" sz="11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Соответствие требованиям законодательства Российской Федерации к лицам, осуществляющим поставку товаров, выполнение работ, оказание услуг</a:t>
            </a:r>
          </a:p>
        </p:txBody>
      </p:sp>
      <p:sp>
        <p:nvSpPr>
          <p:cNvPr id="29" name="Прямоугольник 28">
            <a:extLst>
              <a:ext uri="{FF2B5EF4-FFF2-40B4-BE49-F238E27FC236}"/>
            </a:extLst>
          </p:cNvPr>
          <p:cNvSpPr/>
          <p:nvPr/>
        </p:nvSpPr>
        <p:spPr>
          <a:xfrm>
            <a:off x="2364681" y="3484022"/>
            <a:ext cx="612000" cy="612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 algn="ctr">
              <a:defRPr/>
            </a:pPr>
            <a:r>
              <a:rPr lang="ru-RU" sz="5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endParaRPr lang="ru-RU" sz="5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3282258" y="3484022"/>
            <a:ext cx="3024187" cy="9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>
              <a:lnSpc>
                <a:spcPct val="80000"/>
              </a:lnSpc>
              <a:defRPr/>
            </a:pPr>
            <a:r>
              <a:rPr lang="ru-RU" sz="11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Отсутствие сведений об участнике </a:t>
            </a:r>
            <a:br>
              <a:rPr lang="ru-RU" sz="11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в реестрах недобросовестных поставщиков</a:t>
            </a:r>
          </a:p>
        </p:txBody>
      </p:sp>
      <p:sp>
        <p:nvSpPr>
          <p:cNvPr id="36" name="Прямоугольник 35">
            <a:extLst>
              <a:ext uri="{FF2B5EF4-FFF2-40B4-BE49-F238E27FC236}"/>
            </a:extLst>
          </p:cNvPr>
          <p:cNvSpPr/>
          <p:nvPr/>
        </p:nvSpPr>
        <p:spPr>
          <a:xfrm>
            <a:off x="384175" y="2347006"/>
            <a:ext cx="612000" cy="612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 algn="ctr">
              <a:defRPr/>
            </a:pPr>
            <a:r>
              <a:rPr lang="ru-RU" sz="50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37" name="Прямоугольник 36">
            <a:extLst>
              <a:ext uri="{FF2B5EF4-FFF2-40B4-BE49-F238E27FC236}"/>
            </a:extLst>
          </p:cNvPr>
          <p:cNvSpPr/>
          <p:nvPr/>
        </p:nvSpPr>
        <p:spPr>
          <a:xfrm>
            <a:off x="1315085" y="2347006"/>
            <a:ext cx="3024188" cy="9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>
              <a:lnSpc>
                <a:spcPct val="80000"/>
              </a:lnSpc>
              <a:defRPr/>
            </a:pPr>
            <a:r>
              <a:rPr lang="ru-RU" sz="1100" dirty="0" err="1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Непроведение</a:t>
            </a: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ликвидации, </a:t>
            </a:r>
            <a:br>
              <a:rPr lang="ru-RU" sz="11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100" dirty="0" err="1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неприостановление</a:t>
            </a: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деятельности, участник </a:t>
            </a: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не </a:t>
            </a:r>
            <a:r>
              <a:rPr lang="ru-RU" sz="11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должен быть признан банкротом</a:t>
            </a: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4792028" y="1230095"/>
            <a:ext cx="612000" cy="612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 algn="ctr">
              <a:defRPr/>
            </a:pPr>
            <a:r>
              <a:rPr lang="ru-RU" sz="5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ru-RU" sz="5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5709604" y="1230095"/>
            <a:ext cx="3024187" cy="9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>
              <a:lnSpc>
                <a:spcPct val="80000"/>
              </a:lnSpc>
              <a:defRPr/>
            </a:pPr>
            <a:r>
              <a:rPr lang="ru-RU" sz="11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Обладание </a:t>
            </a: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исключительными </a:t>
            </a:r>
            <a:b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правами на результаты интеллектуальной деятельности </a:t>
            </a:r>
            <a:b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(если в связи с исполнением договора заказчик приобретает права на такие результаты)</a:t>
            </a:r>
            <a:endParaRPr lang="ru-RU" sz="1100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10400" y="4868866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/>
            </a:extLst>
          </p:cNvPr>
          <p:cNvSpPr/>
          <p:nvPr/>
        </p:nvSpPr>
        <p:spPr>
          <a:xfrm>
            <a:off x="4806951" y="2355726"/>
            <a:ext cx="612000" cy="612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 algn="ctr">
              <a:defRPr/>
            </a:pPr>
            <a:r>
              <a:rPr lang="ru-RU" sz="5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lang="ru-RU" sz="5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/>
            </a:extLst>
          </p:cNvPr>
          <p:cNvSpPr/>
          <p:nvPr/>
        </p:nvSpPr>
        <p:spPr>
          <a:xfrm>
            <a:off x="5724527" y="2355726"/>
            <a:ext cx="3024187" cy="9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>
              <a:lnSpc>
                <a:spcPct val="80000"/>
              </a:lnSpc>
              <a:defRPr/>
            </a:pP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Обладание правами использования результата интеллектуальной деятельности (в случае использования такого результата при исполнении договора, заключаемого </a:t>
            </a:r>
            <a:b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по результатам закупки)</a:t>
            </a:r>
            <a:endParaRPr lang="ru-RU" sz="1100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3049FBC-79BA-472D-A572-57C13551C07C}"/>
              </a:ext>
            </a:extLst>
          </p:cNvPr>
          <p:cNvSpPr/>
          <p:nvPr/>
        </p:nvSpPr>
        <p:spPr>
          <a:xfrm>
            <a:off x="0" y="319342"/>
            <a:ext cx="2016000" cy="2880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"/>
          <p:cNvSpPr>
            <a:spLocks noChangeArrowheads="1"/>
          </p:cNvSpPr>
          <p:nvPr/>
        </p:nvSpPr>
        <p:spPr bwMode="auto">
          <a:xfrm>
            <a:off x="468313" y="276715"/>
            <a:ext cx="7957991" cy="3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01" tIns="45600" rIns="91201" bIns="45600">
            <a:spAutoFit/>
          </a:bodyPr>
          <a:lstStyle/>
          <a:p>
            <a:r>
              <a:rPr lang="ru-RU" altLang="ru-RU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Требования  </a:t>
            </a:r>
            <a:r>
              <a:rPr lang="ru-RU" alt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 закупаемым товарам, работам, услугам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D10CE0B-52FB-458E-9752-61AFADFB7B5B}"/>
              </a:ext>
            </a:extLst>
          </p:cNvPr>
          <p:cNvSpPr/>
          <p:nvPr/>
        </p:nvSpPr>
        <p:spPr>
          <a:xfrm>
            <a:off x="467600" y="1078756"/>
            <a:ext cx="648000" cy="648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algn="ctr"/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460C3C62-753B-40B7-B111-5187454250D7}"/>
              </a:ext>
            </a:extLst>
          </p:cNvPr>
          <p:cNvSpPr/>
          <p:nvPr/>
        </p:nvSpPr>
        <p:spPr>
          <a:xfrm>
            <a:off x="1385829" y="1078756"/>
            <a:ext cx="28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>
              <a:lnSpc>
                <a:spcPct val="80000"/>
              </a:lnSpc>
            </a:pP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Требования к техническим и функциональным (потребительским) характеристикам товара, работы, услуги</a:t>
            </a:r>
            <a:endParaRPr lang="ru-RU" sz="11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BAA8C82-54D5-4064-8733-A6380FAC2FF0}"/>
              </a:ext>
            </a:extLst>
          </p:cNvPr>
          <p:cNvSpPr/>
          <p:nvPr/>
        </p:nvSpPr>
        <p:spPr>
          <a:xfrm>
            <a:off x="466403" y="3459270"/>
            <a:ext cx="648000" cy="648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algn="ctr"/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005EC52B-6F39-4151-B024-130F2C6FBD46}"/>
              </a:ext>
            </a:extLst>
          </p:cNvPr>
          <p:cNvSpPr/>
          <p:nvPr/>
        </p:nvSpPr>
        <p:spPr>
          <a:xfrm>
            <a:off x="1365582" y="3455020"/>
            <a:ext cx="28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lvl="0">
              <a:lnSpc>
                <a:spcPct val="80000"/>
              </a:lnSpc>
            </a:pP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Требования к упаковке, отгрузке товара</a:t>
            </a:r>
            <a:endParaRPr lang="ru-RU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385BFEA-6675-4A5E-8A37-42E2D1D5F5F8}"/>
              </a:ext>
            </a:extLst>
          </p:cNvPr>
          <p:cNvSpPr/>
          <p:nvPr/>
        </p:nvSpPr>
        <p:spPr>
          <a:xfrm>
            <a:off x="467609" y="1875094"/>
            <a:ext cx="648000" cy="648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algn="ctr"/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0AEA4BF4-834C-41F4-A153-F7D6CC0AE92F}"/>
              </a:ext>
            </a:extLst>
          </p:cNvPr>
          <p:cNvSpPr/>
          <p:nvPr/>
        </p:nvSpPr>
        <p:spPr>
          <a:xfrm>
            <a:off x="1385837" y="1870844"/>
            <a:ext cx="28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>
              <a:lnSpc>
                <a:spcPct val="80000"/>
              </a:lnSpc>
            </a:pP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Требования к безопасности товара, работы, услуги</a:t>
            </a:r>
            <a:endParaRPr lang="ru-RU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BBC5AA8B-AD05-46E1-946E-BE1CFDA6AC26}"/>
              </a:ext>
            </a:extLst>
          </p:cNvPr>
          <p:cNvSpPr/>
          <p:nvPr/>
        </p:nvSpPr>
        <p:spPr>
          <a:xfrm>
            <a:off x="4785526" y="1078756"/>
            <a:ext cx="648000" cy="648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algn="ctr"/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AF9D4908-0DFE-4F23-B965-8A1762652E5F}"/>
              </a:ext>
            </a:extLst>
          </p:cNvPr>
          <p:cNvSpPr/>
          <p:nvPr/>
        </p:nvSpPr>
        <p:spPr>
          <a:xfrm>
            <a:off x="5723688" y="1078756"/>
            <a:ext cx="295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lvl="0">
              <a:lnSpc>
                <a:spcPct val="80000"/>
              </a:lnSpc>
            </a:pP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Сведения о возможности предоставить эквивалентные товары, работы, услуг</a:t>
            </a:r>
            <a:endParaRPr lang="ru-RU" sz="11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F6DE7E5B-127B-4764-BE72-5F9E46870DE8}"/>
              </a:ext>
            </a:extLst>
          </p:cNvPr>
          <p:cNvSpPr/>
          <p:nvPr/>
        </p:nvSpPr>
        <p:spPr>
          <a:xfrm>
            <a:off x="466396" y="2654482"/>
            <a:ext cx="648000" cy="648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algn="ctr"/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993025BD-6E81-4639-B77E-79A67A3B7CF4}"/>
              </a:ext>
            </a:extLst>
          </p:cNvPr>
          <p:cNvSpPr/>
          <p:nvPr/>
        </p:nvSpPr>
        <p:spPr>
          <a:xfrm>
            <a:off x="1365574" y="2662932"/>
            <a:ext cx="28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lvl="0">
              <a:lnSpc>
                <a:spcPct val="80000"/>
              </a:lnSpc>
            </a:pP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Требования к качеству товара, работы, услуги</a:t>
            </a:r>
            <a:endParaRPr lang="ru-RU" sz="11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BC5AA8B-AD05-46E1-946E-BE1CFDA6AC26}"/>
              </a:ext>
            </a:extLst>
          </p:cNvPr>
          <p:cNvSpPr/>
          <p:nvPr/>
        </p:nvSpPr>
        <p:spPr>
          <a:xfrm>
            <a:off x="4785526" y="1875018"/>
            <a:ext cx="648000" cy="648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algn="ctr"/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F9D4908-0DFE-4F23-B965-8A1762652E5F}"/>
              </a:ext>
            </a:extLst>
          </p:cNvPr>
          <p:cNvSpPr/>
          <p:nvPr/>
        </p:nvSpPr>
        <p:spPr>
          <a:xfrm>
            <a:off x="5743622" y="1870844"/>
            <a:ext cx="2916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lvl="0">
              <a:lnSpc>
                <a:spcPct val="80000"/>
              </a:lnSpc>
            </a:pP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Требования к результатам работы, услуги</a:t>
            </a:r>
            <a:endParaRPr lang="ru-RU" sz="11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6DE7E5B-127B-4764-BE72-5F9E46870DE8}"/>
              </a:ext>
            </a:extLst>
          </p:cNvPr>
          <p:cNvSpPr/>
          <p:nvPr/>
        </p:nvSpPr>
        <p:spPr>
          <a:xfrm>
            <a:off x="4786883" y="2662102"/>
            <a:ext cx="648000" cy="648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algn="ctr"/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93025BD-6E81-4639-B77E-79A67A3B7CF4}"/>
              </a:ext>
            </a:extLst>
          </p:cNvPr>
          <p:cNvSpPr/>
          <p:nvPr/>
        </p:nvSpPr>
        <p:spPr>
          <a:xfrm>
            <a:off x="5743622" y="2670552"/>
            <a:ext cx="2916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>
              <a:lnSpc>
                <a:spcPct val="80000"/>
              </a:lnSpc>
            </a:pP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Требование о наличии сведений </a:t>
            </a:r>
            <a:b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о товаре в реестрах, предусмотренных Постановлением Правительства РФ от </a:t>
            </a: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03.12.2020 </a:t>
            </a: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№</a:t>
            </a: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2013</a:t>
            </a:r>
            <a:endParaRPr lang="ru-RU" sz="1100" dirty="0">
              <a:solidFill>
                <a:srgbClr val="E21A1A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10400" y="4862518"/>
            <a:ext cx="2133600" cy="274637"/>
          </a:xfrm>
        </p:spPr>
        <p:txBody>
          <a:bodyPr/>
          <a:lstStyle/>
          <a:p>
            <a:pPr>
              <a:defRPr/>
            </a:pPr>
            <a:fld id="{AD21E226-3CBA-4FA4-B42D-A39835BDB3C8}" type="slidenum">
              <a:rPr lang="ru-RU" sz="1000" smtClean="0">
                <a:latin typeface="Verdana" pitchFamily="34" charset="0"/>
                <a:ea typeface="Verdana" pitchFamily="34" charset="0"/>
              </a:rPr>
              <a:pPr>
                <a:defRPr/>
              </a:pPr>
              <a:t>8</a:t>
            </a:fld>
            <a:endParaRPr lang="ru-RU" sz="10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F6DE7E5B-127B-4764-BE72-5F9E46870DE8}"/>
              </a:ext>
            </a:extLst>
          </p:cNvPr>
          <p:cNvSpPr/>
          <p:nvPr/>
        </p:nvSpPr>
        <p:spPr>
          <a:xfrm>
            <a:off x="4787900" y="3462640"/>
            <a:ext cx="648000" cy="6480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algn="ctr"/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93025BD-6E81-4639-B77E-79A67A3B7CF4}"/>
              </a:ext>
            </a:extLst>
          </p:cNvPr>
          <p:cNvSpPr/>
          <p:nvPr/>
        </p:nvSpPr>
        <p:spPr>
          <a:xfrm>
            <a:off x="5744639" y="3463470"/>
            <a:ext cx="2916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>
              <a:lnSpc>
                <a:spcPct val="80000"/>
              </a:lnSpc>
            </a:pP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Иные требования связанные </a:t>
            </a:r>
            <a:b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с определением соответствия поставляемого товара, выполняемой работы, оказываемой услуги потребностям заказчика </a:t>
            </a:r>
            <a:endParaRPr lang="ru-RU" sz="11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7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81013" y="1060450"/>
            <a:ext cx="2646362" cy="161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38" tIns="34267" rIns="68538" bIns="34267"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37891" name="Прямоугольник 14"/>
          <p:cNvSpPr>
            <a:spLocks noChangeArrowheads="1"/>
          </p:cNvSpPr>
          <p:nvPr/>
        </p:nvSpPr>
        <p:spPr bwMode="auto">
          <a:xfrm>
            <a:off x="142875" y="5487989"/>
            <a:ext cx="340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8" tIns="34267" rIns="68538" bIns="34267">
            <a:spAutoFit/>
          </a:bodyPr>
          <a:lstStyle/>
          <a:p>
            <a:endParaRPr lang="ru-RU" sz="900" dirty="0">
              <a:latin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00401" y="1060450"/>
            <a:ext cx="2755900" cy="161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38" tIns="34267" rIns="68538" bIns="34267"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030914" y="1060450"/>
            <a:ext cx="2700337" cy="161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38" tIns="34267" rIns="68538" bIns="34267" anchor="ctr"/>
          <a:lstStyle/>
          <a:p>
            <a:pPr algn="ctr">
              <a:defRPr/>
            </a:pPr>
            <a:endParaRPr lang="ru-RU" sz="900" b="1" dirty="0">
              <a:solidFill>
                <a:srgbClr val="1737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63713" y="3049588"/>
            <a:ext cx="2754312" cy="1735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38" tIns="34267" rIns="68538" bIns="34267"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625976" y="3049588"/>
            <a:ext cx="2755900" cy="1735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38" tIns="34267" rIns="68538" bIns="34267" anchor="ctr"/>
          <a:lstStyle/>
          <a:p>
            <a:pPr algn="ctr">
              <a:defRPr/>
            </a:pPr>
            <a:endParaRPr lang="ru-RU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896" name="Прямоугольник 35"/>
          <p:cNvSpPr>
            <a:spLocks noChangeArrowheads="1"/>
          </p:cNvSpPr>
          <p:nvPr/>
        </p:nvSpPr>
        <p:spPr bwMode="auto">
          <a:xfrm>
            <a:off x="57151" y="250826"/>
            <a:ext cx="8281987" cy="3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8" tIns="34267" rIns="68538" bIns="34267">
            <a:spAutoFit/>
          </a:bodyPr>
          <a:lstStyle/>
          <a:p>
            <a:pPr algn="ctr" defTabSz="984226"/>
            <a:r>
              <a:rPr lang="ru-RU" b="1" dirty="0">
                <a:latin typeface="Verdana" pitchFamily="34" charset="0"/>
              </a:rPr>
              <a:t>Общие требования к подаче заявок на участие в закупке</a:t>
            </a:r>
          </a:p>
        </p:txBody>
      </p:sp>
      <p:sp>
        <p:nvSpPr>
          <p:cNvPr id="37897" name="TextBox 22"/>
          <p:cNvSpPr txBox="1">
            <a:spLocks noChangeArrowheads="1"/>
          </p:cNvSpPr>
          <p:nvPr/>
        </p:nvSpPr>
        <p:spPr bwMode="auto">
          <a:xfrm>
            <a:off x="466726" y="1344614"/>
            <a:ext cx="2646363" cy="106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8" tIns="34267" rIns="68538" bIns="34267">
            <a:spAutoFit/>
          </a:bodyPr>
          <a:lstStyle/>
          <a:p>
            <a:pPr algn="ctr"/>
            <a:r>
              <a:rPr lang="ru-RU" sz="1500" b="1" dirty="0">
                <a:latin typeface="Verdana" pitchFamily="34" charset="0"/>
              </a:rPr>
              <a:t>Количество</a:t>
            </a:r>
          </a:p>
          <a:p>
            <a:pPr algn="ctr">
              <a:spcBef>
                <a:spcPts val="450"/>
              </a:spcBef>
            </a:pPr>
            <a:r>
              <a:rPr lang="ru-RU" sz="900" dirty="0">
                <a:latin typeface="Verdana" pitchFamily="34" charset="0"/>
              </a:rPr>
              <a:t>Один лот – одна заявка.</a:t>
            </a:r>
          </a:p>
          <a:p>
            <a:pPr algn="ctr"/>
            <a:r>
              <a:rPr lang="ru-RU" sz="900" dirty="0">
                <a:latin typeface="Verdana" pitchFamily="34" charset="0"/>
              </a:rPr>
              <a:t>Если подано более одной заявки,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а ранее поданные заявки не отозваны, все заявки такого участника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по лоту отклоняются</a:t>
            </a:r>
          </a:p>
        </p:txBody>
      </p:sp>
      <p:sp>
        <p:nvSpPr>
          <p:cNvPr id="37898" name="TextBox 27"/>
          <p:cNvSpPr txBox="1">
            <a:spLocks noChangeArrowheads="1"/>
          </p:cNvSpPr>
          <p:nvPr/>
        </p:nvSpPr>
        <p:spPr bwMode="auto">
          <a:xfrm>
            <a:off x="3222626" y="1344613"/>
            <a:ext cx="2754313" cy="83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8" tIns="34267" rIns="68538" bIns="34267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b="1" dirty="0">
                <a:latin typeface="Verdana" pitchFamily="34" charset="0"/>
              </a:rPr>
              <a:t>Срок действия</a:t>
            </a:r>
          </a:p>
          <a:p>
            <a:pPr algn="ctr"/>
            <a:r>
              <a:rPr lang="ru-RU" sz="900" dirty="0">
                <a:latin typeface="Verdana" pitchFamily="34" charset="0"/>
              </a:rPr>
              <a:t>Заявка действует в течение срока, установленного документацией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о </a:t>
            </a:r>
            <a:r>
              <a:rPr lang="ru-RU" sz="900" dirty="0" smtClean="0">
                <a:latin typeface="Verdana" pitchFamily="34" charset="0"/>
              </a:rPr>
              <a:t>закупке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37899" name="TextBox 30"/>
          <p:cNvSpPr txBox="1">
            <a:spLocks noChangeArrowheads="1"/>
          </p:cNvSpPr>
          <p:nvPr/>
        </p:nvSpPr>
        <p:spPr bwMode="auto">
          <a:xfrm>
            <a:off x="6030914" y="1344613"/>
            <a:ext cx="2700337" cy="9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8" tIns="34267" rIns="68538" bIns="34267">
            <a:spAutoFit/>
          </a:bodyPr>
          <a:lstStyle/>
          <a:p>
            <a:pPr algn="ctr"/>
            <a:r>
              <a:rPr lang="ru-RU" b="1" dirty="0">
                <a:latin typeface="Verdana" pitchFamily="34" charset="0"/>
              </a:rPr>
              <a:t>Срок подачи</a:t>
            </a:r>
          </a:p>
          <a:p>
            <a:pPr algn="ctr">
              <a:spcBef>
                <a:spcPts val="450"/>
              </a:spcBef>
            </a:pPr>
            <a:r>
              <a:rPr lang="ru-RU" sz="900" dirty="0">
                <a:latin typeface="Verdana" pitchFamily="34" charset="0"/>
              </a:rPr>
              <a:t>Заявка подается в любое время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с момента размещения извещения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о закупке и до даты, времени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окончания срока подачи заявок </a:t>
            </a:r>
          </a:p>
        </p:txBody>
      </p:sp>
      <p:sp>
        <p:nvSpPr>
          <p:cNvPr id="37900" name="TextBox 36"/>
          <p:cNvSpPr txBox="1">
            <a:spLocks noChangeArrowheads="1"/>
          </p:cNvSpPr>
          <p:nvPr/>
        </p:nvSpPr>
        <p:spPr bwMode="auto">
          <a:xfrm>
            <a:off x="1763713" y="3381375"/>
            <a:ext cx="2754312" cy="103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8" tIns="34267" rIns="68538" bIns="34267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b="1" dirty="0">
                <a:latin typeface="Verdana" pitchFamily="34" charset="0"/>
              </a:rPr>
              <a:t>Внесение изменений</a:t>
            </a:r>
          </a:p>
          <a:p>
            <a:pPr algn="ctr">
              <a:lnSpc>
                <a:spcPct val="80000"/>
              </a:lnSpc>
            </a:pPr>
            <a:r>
              <a:rPr lang="ru-RU" sz="900" dirty="0">
                <a:latin typeface="Verdana" pitchFamily="34" charset="0"/>
              </a:rPr>
              <a:t>Заявка может быть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изменена в любое время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до истечения срока подачи заявок </a:t>
            </a:r>
          </a:p>
        </p:txBody>
      </p:sp>
      <p:sp>
        <p:nvSpPr>
          <p:cNvPr id="37901" name="TextBox 37"/>
          <p:cNvSpPr txBox="1">
            <a:spLocks noChangeArrowheads="1"/>
          </p:cNvSpPr>
          <p:nvPr/>
        </p:nvSpPr>
        <p:spPr bwMode="auto">
          <a:xfrm>
            <a:off x="4627563" y="3381376"/>
            <a:ext cx="2754312" cy="136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8" tIns="34267" rIns="68538" bIns="34267">
            <a:spAutoFit/>
          </a:bodyPr>
          <a:lstStyle/>
          <a:p>
            <a:pPr algn="ctr">
              <a:lnSpc>
                <a:spcPct val="80000"/>
              </a:lnSpc>
              <a:spcAft>
                <a:spcPts val="450"/>
              </a:spcAft>
            </a:pPr>
            <a:r>
              <a:rPr lang="ru-RU" b="1" dirty="0">
                <a:latin typeface="Verdana" pitchFamily="34" charset="0"/>
              </a:rPr>
              <a:t>Требования </a:t>
            </a:r>
            <a:br>
              <a:rPr lang="ru-RU" b="1" dirty="0">
                <a:latin typeface="Verdana" pitchFamily="34" charset="0"/>
              </a:rPr>
            </a:br>
            <a:r>
              <a:rPr lang="ru-RU" b="1" dirty="0">
                <a:latin typeface="Verdana" pitchFamily="34" charset="0"/>
              </a:rPr>
              <a:t>к оформлению</a:t>
            </a:r>
          </a:p>
          <a:p>
            <a:pPr algn="ctr">
              <a:lnSpc>
                <a:spcPct val="80000"/>
              </a:lnSpc>
            </a:pPr>
            <a:r>
              <a:rPr lang="ru-RU" sz="900" dirty="0">
                <a:latin typeface="Verdana" pitchFamily="34" charset="0"/>
              </a:rPr>
              <a:t>Заявка должна содержать всю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требуемую информацию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и документы, предоставляемые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в читабельном виде. Должна быть оформлена на русском языке, документы на иностранном языке должны быть переведены и нотариально заверены</a:t>
            </a:r>
          </a:p>
        </p:txBody>
      </p:sp>
      <p:sp>
        <p:nvSpPr>
          <p:cNvPr id="7" name="Овал 6">
            <a:extLst>
              <a:ext uri="{FF2B5EF4-FFF2-40B4-BE49-F238E27FC236}"/>
            </a:extLst>
          </p:cNvPr>
          <p:cNvSpPr/>
          <p:nvPr/>
        </p:nvSpPr>
        <p:spPr>
          <a:xfrm>
            <a:off x="1533525" y="790575"/>
            <a:ext cx="541338" cy="539750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67" rIns="68538" bIns="3426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>
            <a:extLst>
              <a:ext uri="{FF2B5EF4-FFF2-40B4-BE49-F238E27FC236}"/>
            </a:extLst>
          </p:cNvPr>
          <p:cNvSpPr/>
          <p:nvPr/>
        </p:nvSpPr>
        <p:spPr>
          <a:xfrm>
            <a:off x="4302125" y="790575"/>
            <a:ext cx="539750" cy="539750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67" rIns="68538" bIns="3426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>
            <a:extLst>
              <a:ext uri="{FF2B5EF4-FFF2-40B4-BE49-F238E27FC236}"/>
            </a:extLst>
          </p:cNvPr>
          <p:cNvSpPr/>
          <p:nvPr/>
        </p:nvSpPr>
        <p:spPr>
          <a:xfrm>
            <a:off x="7110414" y="790575"/>
            <a:ext cx="539750" cy="539750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67" rIns="68538" bIns="3426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Овал 40">
            <a:extLst>
              <a:ext uri="{FF2B5EF4-FFF2-40B4-BE49-F238E27FC236}"/>
            </a:extLst>
          </p:cNvPr>
          <p:cNvSpPr/>
          <p:nvPr/>
        </p:nvSpPr>
        <p:spPr>
          <a:xfrm>
            <a:off x="2870200" y="2787650"/>
            <a:ext cx="541338" cy="539750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67" rIns="68538" bIns="3426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Овал 41">
            <a:extLst>
              <a:ext uri="{FF2B5EF4-FFF2-40B4-BE49-F238E27FC236}"/>
            </a:extLst>
          </p:cNvPr>
          <p:cNvSpPr/>
          <p:nvPr/>
        </p:nvSpPr>
        <p:spPr>
          <a:xfrm>
            <a:off x="5734051" y="2787650"/>
            <a:ext cx="539750" cy="539750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67" rIns="68538" bIns="34267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907" name="Рисунок 4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838" y="876300"/>
            <a:ext cx="366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43"/>
          <p:cNvGrpSpPr>
            <a:grpSpLocks/>
          </p:cNvGrpSpPr>
          <p:nvPr/>
        </p:nvGrpSpPr>
        <p:grpSpPr bwMode="auto">
          <a:xfrm>
            <a:off x="4443413" y="887413"/>
            <a:ext cx="344487" cy="344487"/>
            <a:chOff x="3163116" y="1736323"/>
            <a:chExt cx="996133" cy="996133"/>
          </a:xfrm>
        </p:grpSpPr>
        <p:sp>
          <p:nvSpPr>
            <p:cNvPr id="45" name="Овал 4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645115" y="2218322"/>
              <a:ext cx="417735" cy="417735"/>
            </a:xfrm>
            <a:prstGeom prst="ellipse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37914" name="Рисунок 4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116" y="1736323"/>
              <a:ext cx="996133" cy="99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90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376" y="871539"/>
            <a:ext cx="3778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0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8151" y="2895600"/>
            <a:ext cx="3254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1" name="Рисунок 4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5014" y="2868614"/>
            <a:ext cx="3778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89111</TotalTime>
  <Words>1920</Words>
  <Application>Microsoft Office PowerPoint</Application>
  <PresentationFormat>Экран (16:9)</PresentationFormat>
  <Paragraphs>354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1_Специальное оформление</vt:lpstr>
      <vt:lpstr>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Возврат и удержание обеспечения заявки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Обратная связь для участников закупок ОАО «РЖД» 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Панина Анастасия Александровна</dc:creator>
  <cp:lastModifiedBy>ckz_malkovaas</cp:lastModifiedBy>
  <cp:revision>8441</cp:revision>
  <dcterms:created xsi:type="dcterms:W3CDTF">2020-05-28T09:52:51Z</dcterms:created>
  <dcterms:modified xsi:type="dcterms:W3CDTF">2024-03-18T10:03:16Z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-1626531506</vt:i4>
  </property>
  <property fmtid="{D5CDD505-2E9C-101B-9397-08002B2CF9AE}" pid="3" name="_NewReviewCycle">
    <vt:lpwstr/>
  </property>
  <property fmtid="{D5CDD505-2E9C-101B-9397-08002B2CF9AE}" pid="4" name="_EmailSubject">
    <vt:lpwstr>Обращение Северной ж.д.</vt:lpwstr>
  </property>
  <property fmtid="{D5CDD505-2E9C-101B-9397-08002B2CF9AE}" pid="5" name="_AuthorEmail">
    <vt:lpwstr>nrv-MayantsevaEN@nrr.rzd</vt:lpwstr>
  </property>
  <property fmtid="{D5CDD505-2E9C-101B-9397-08002B2CF9AE}" pid="6" name="_AuthorEmailDisplayName">
    <vt:lpwstr>Маянцева Екатерина Николаевна</vt:lpwstr>
  </property>
  <property fmtid="{D5CDD505-2E9C-101B-9397-08002B2CF9AE}" pid="7" name="_PreviousAdHocReviewCycleID">
    <vt:i4>-1712942780</vt:i4>
  </property>
</Properties>
</file>